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60" r:id="rId2"/>
  </p:sldMasterIdLst>
  <p:notesMasterIdLst>
    <p:notesMasterId r:id="rId31"/>
  </p:notesMasterIdLst>
  <p:sldIdLst>
    <p:sldId id="405" r:id="rId3"/>
    <p:sldId id="558" r:id="rId4"/>
    <p:sldId id="564" r:id="rId5"/>
    <p:sldId id="563" r:id="rId6"/>
    <p:sldId id="536" r:id="rId7"/>
    <p:sldId id="574" r:id="rId8"/>
    <p:sldId id="537" r:id="rId9"/>
    <p:sldId id="540" r:id="rId10"/>
    <p:sldId id="544" r:id="rId11"/>
    <p:sldId id="538" r:id="rId12"/>
    <p:sldId id="565" r:id="rId13"/>
    <p:sldId id="547" r:id="rId14"/>
    <p:sldId id="541" r:id="rId15"/>
    <p:sldId id="546" r:id="rId16"/>
    <p:sldId id="548" r:id="rId17"/>
    <p:sldId id="441" r:id="rId18"/>
    <p:sldId id="549" r:id="rId19"/>
    <p:sldId id="539" r:id="rId20"/>
    <p:sldId id="424" r:id="rId21"/>
    <p:sldId id="569" r:id="rId22"/>
    <p:sldId id="553" r:id="rId23"/>
    <p:sldId id="555" r:id="rId24"/>
    <p:sldId id="554" r:id="rId25"/>
    <p:sldId id="530" r:id="rId26"/>
    <p:sldId id="416" r:id="rId27"/>
    <p:sldId id="572" r:id="rId28"/>
    <p:sldId id="575" r:id="rId29"/>
    <p:sldId id="41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ng Zhu" initials="HZ" lastIdx="2" clrIdx="0">
    <p:extLst>
      <p:ext uri="{19B8F6BF-5375-455C-9EA6-DF929625EA0E}">
        <p15:presenceInfo xmlns:p15="http://schemas.microsoft.com/office/powerpoint/2012/main" userId="S::hzhu37@jh.edu::95d33872-c706-43ec-a86f-ff5b194f26a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615F"/>
    <a:srgbClr val="5B9BD5"/>
    <a:srgbClr val="70AD46"/>
    <a:srgbClr val="C5E0B4"/>
    <a:srgbClr val="C8D5ED"/>
    <a:srgbClr val="C5E1B4"/>
    <a:srgbClr val="F4C7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91"/>
    <p:restoredTop sz="82721"/>
  </p:normalViewPr>
  <p:slideViewPr>
    <p:cSldViewPr snapToGrid="0" snapToObjects="1">
      <p:cViewPr varScale="1">
        <p:scale>
          <a:sx n="105" d="100"/>
          <a:sy n="105" d="100"/>
        </p:scale>
        <p:origin x="1024" y="184"/>
      </p:cViewPr>
      <p:guideLst/>
    </p:cSldViewPr>
  </p:slideViewPr>
  <p:outlineViewPr>
    <p:cViewPr>
      <p:scale>
        <a:sx n="33" d="100"/>
        <a:sy n="33" d="100"/>
      </p:scale>
      <p:origin x="0" y="-26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tiff>
</file>

<file path=ppt/media/image10.png>
</file>

<file path=ppt/media/image10.svg>
</file>

<file path=ppt/media/image11.jpeg>
</file>

<file path=ppt/media/image12.jpeg>
</file>

<file path=ppt/media/image13.jpeg>
</file>

<file path=ppt/media/image15.png>
</file>

<file path=ppt/media/image16.jpeg>
</file>

<file path=ppt/media/image2.tiff>
</file>

<file path=ppt/media/image20.png>
</file>

<file path=ppt/media/image24.png>
</file>

<file path=ppt/media/image3.tif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227AB-F778-CC45-BDEA-35AF21103ADF}" type="datetimeFigureOut">
              <a:rPr lang="en-US" smtClean="0"/>
              <a:t>4/21/22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63BBFD-0DAC-5245-98D9-00C7418A6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977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391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25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976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91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56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61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876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5859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3239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0748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45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3290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5587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3319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59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0703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2425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5454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3694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9893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079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08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7920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311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6827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092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49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3BBFD-0DAC-5245-98D9-00C7418A67C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86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4145E-982C-7849-95A1-64AA4A937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0E9C1-9915-F145-AC12-8940AC43E0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B4755-A4D5-7445-BC63-40592D528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DFF7D-9CC1-974B-9A0B-B5AFE47DC4EA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1A70A-AB0F-4D42-AEFD-EE04A6973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358BB-B402-1440-A79D-BC1CDD0C9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35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D0FB3-F0DE-B543-85F6-30E818A1E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12718-A2AA-964F-BC16-BC4AD3DAB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51184-3299-2A47-B4E7-678E6569B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5536-4B6C-6449-8E13-DC9570F9F28C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06335-EA64-034A-B272-899EEF03D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6470A-5503-9445-B5C3-08137B875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4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8A42E1-A87F-5242-8033-F00147756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4A69CA-66E8-0345-B47C-BCDE14F118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0BD90-11B3-D34D-ADAC-D1109FD08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D39AD-99B8-1C4B-A188-4B4AA641508A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521DC-F675-A24C-B87D-1301BDC08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B978A-6B8E-6442-82BD-706DEB4F7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911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89330-5809-0849-B5E9-A2DF05F095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32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A123CF-D624-9144-8ABD-22E2C9E822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27446-22AD-AF43-98D7-2C491E5EE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10D25-BC57-E849-A61E-DAA70E1776B6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1CB91-1C3D-6C4B-84C5-39290F627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DE4DF-2E98-C449-ADB4-F8CBE7293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04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2B99-1877-1644-A0DB-854E15095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E124C-1499-2045-84EA-3A76DBF76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itchFamily="2" charset="2"/>
              <a:buChar char="Ø"/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>
              <a:buFont typeface="Wingdings" pitchFamily="2" charset="2"/>
              <a:buChar char="Ø"/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>
              <a:buFont typeface="Wingdings" pitchFamily="2" charset="2"/>
              <a:buChar char="Ø"/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>
              <a:buFont typeface="Wingdings" pitchFamily="2" charset="2"/>
              <a:buChar char="Ø"/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>
              <a:buFont typeface="Wingdings" pitchFamily="2" charset="2"/>
              <a:buChar char="Ø"/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BE54CD-8808-6342-B923-C26F3925B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B2143-DE80-D04C-942A-4C17E2E51542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306C4-A770-D241-B139-EA67F665B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F33C4-219D-BB4A-BF2B-247368318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49DF74E4-2C59-5848-A8B8-DF6A3188A5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8009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446F5-B8FE-5049-8AC6-CCF48691D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4E566-8BFD-F949-B2B8-F99E69042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786FF-E0D1-E946-8B0D-D51C35E8B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3C796-2E5B-B04D-8F00-DCE83A34304B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E620B-1901-1949-A9F9-47E196CE2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CFA7E-7009-4C4D-9593-F736A2E42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8228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C16BB-F40C-D048-B3A4-77548AD56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45094-0F90-0F4E-AD2A-09C2F71289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6698B1-0C10-C24D-BDCF-80E9FA080B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70C8A-5C54-6047-9B8F-E2D1C7AFA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389DE-BF07-FC4D-96B7-9C264B56A701}" type="datetime1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C7B25-8CB0-B445-956A-A470A692F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2B4319-2C22-4943-9812-F4F130B36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8434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B4D9C-65EF-8441-AFEC-CC0B8547E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75D806-8611-9B41-B5EA-FAA4F12AB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C98145-30EA-4142-9A82-A4B916CA45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713118-4DBF-DC43-B479-892291B9A0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56BCD8-FC4E-5544-AB15-8CA59DDA12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DFF387-C46C-8A45-A8EC-DBA87EE70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946F7-130A-024E-88CC-3F23A83FB820}" type="datetime1">
              <a:rPr lang="en-US" smtClean="0"/>
              <a:t>4/21/22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D8E291-7E3E-414D-A7B1-FF13CDA77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BA6821-B302-884A-BB90-BA12F55D1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8458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BCBFA-6CBC-FE41-8D73-349F537B1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925146-C3B0-9441-92D0-896426DC6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11CBA-EB3E-0A4A-9E6E-125EC42670E6}" type="datetime1">
              <a:rPr lang="en-US" smtClean="0"/>
              <a:t>4/21/22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F3C87D-062B-B545-8B64-5DE2F9860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A1F52A-ED9B-A346-878E-F78BDADD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434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4F481D-0012-4C4F-AA12-8B34C7156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484D-ABFA-B045-BA17-E6DFC9CD5FBD}" type="datetime1">
              <a:rPr lang="en-US" smtClean="0"/>
              <a:t>4/21/22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F69C33-CFEF-1D42-B8D6-E905DF588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B99B9-24DB-2740-BA1F-96B6DFA76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3125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73E87-6DB4-BB42-8A62-C3D96FE86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A412B-B340-9242-A060-3AC337DA1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26A24-4778-0F40-9854-6FD4A9AD3F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83CA3-6A02-B240-A88F-A7F6D8B34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D9C44-A54A-4242-A1F1-A5E1C58561A5}" type="datetime1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E64678-5F2D-F741-BB4D-E2732A5C4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0731A-90EE-B941-A135-B458F8D5E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195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3EC44-10F2-7E44-9F96-CA4EE7204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EE0B4-CEF5-7942-BE7C-0C3026265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6795B-9D31-494F-A689-7159E75C3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FBBC2-B2C8-ED45-A747-67ED3DACBFB9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3508C-4DC8-9746-B3EC-F802C1265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6E048-307B-D049-8203-4BF63191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0413"/>
            <a:ext cx="2743200" cy="276999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fld id="{9F0A95E9-7F37-EC4A-9EA7-223FF38CD9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58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10046-F8A9-0B4B-9B4D-0E24879E8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03A555-E2A8-7E46-9273-5A349D3A80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E32205-D364-774C-9676-D1EE126E0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5E5A61-C687-124E-9AB2-DEBA13FCA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B8058-6090-FA41-B5AE-27EC18AE1523}" type="datetime1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DDD31D-9E68-9E4B-8618-37757A4A6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F76E8-12C4-A049-9EA2-2BA65D1D8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300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606F3-4083-864F-8BCC-BB76EB2CE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B5D7E6-CD5C-FB42-9548-F45F0225CF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9021A-280F-9B40-B667-C396C9F35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638E2-EB33-7A47-BE30-3A3C2F13D735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C7793-5EEB-CF49-8362-72DE3289D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4BE91-B8F8-8F4A-A532-3D2F489D3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4472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D49D9D-A3DE-0A44-AC43-6011E7A1F4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6CBD3F-A875-6744-AE91-24B7F7948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1612A-0243-544C-A2EE-8B58D5503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2C00B-924C-A443-8A21-7D704F4E93F1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926F0-3C89-B548-B0CE-4EADF5421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87F2C-05FE-374B-9780-F69980606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87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7AD6F-36E3-BC41-86EC-547902799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42581F-DA80-4041-B37F-E7A9AA703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1557C-723B-4349-9F29-857B378A9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12B1A-E2B2-914E-9C0F-9B46373E392A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282A9-FC54-654B-AF2F-E8EF32025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0CEC3-DB93-4A4F-B29A-E893AAB5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934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52971-F658-F94C-8635-61FE28A86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779E3-F61E-4844-A4D5-3832F5AEE7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4BAA92-80EB-9E4A-B3CB-9205425B6F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BBA33-CF22-BF44-96FB-F653EB0E1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CB772-1954-DB42-9D38-8FC2A2F4AB00}" type="datetime1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EFD60-F8FF-0643-B3DD-90019253B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E9FBBB-4603-144E-A157-82685F4F3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55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2D48D-694C-834A-A5C8-6E1B3CA8E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4253B-280F-A34D-BE22-7140DD48D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C222A6-48B2-F440-AA3F-F754013EEA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15FCAF-461B-0C48-A5C4-4A81902642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3E59B5-34CB-944F-BA93-7A3C0E81E8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08FDF1-1A21-694C-9148-D0DA768F1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05C6-8FE4-394B-8249-FE73CA6CD121}" type="datetime1">
              <a:rPr lang="en-US" smtClean="0"/>
              <a:t>4/21/22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408110-16F2-874F-952C-53C5A54D1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66326E-F31D-6541-B22B-66BED04CA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94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F16EB-31D5-FE4D-AB64-C73680B2F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D2D5C8-B056-7940-9937-76F2CDE49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FB94B-81DA-FD4A-B26B-503A39138566}" type="datetime1">
              <a:rPr lang="en-US" smtClean="0"/>
              <a:t>4/21/22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19F25E-8C8D-AD41-B07A-C6EC21E9D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3FA481-6FE5-1143-8F69-877CBD3C3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59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064E39-2A95-8141-8A04-0C7DC8774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3DA7-FD54-8245-8DF1-19DFEA40A968}" type="datetime1">
              <a:rPr lang="en-US" smtClean="0"/>
              <a:t>4/21/22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B57ABD-D5E0-DC42-825E-D17B2A6EC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7BEB8F-F95A-344D-95CF-5000B03A7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50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8CC10-F767-024B-8E46-AB94A29B6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0AB2C-B58D-D844-A83E-69B2D29A7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DF783-6D7A-8242-86C3-D61A1DB13F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E48E55-1A25-9D40-8268-A50CBDC83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5BF95-3463-204D-86F9-11614FEF2DC1}" type="datetime1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0CA66-2CD0-764C-8ACB-D56213963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F04B3-A890-154E-87C1-BA66AAEFA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38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52C73-4CA5-6043-8B3A-E0B80EE50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F514FD-29AB-2A45-B50D-F8428F1B24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510F7B-358D-624F-BCE1-C47BCD4E8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DE8E2E-1216-7641-9BA3-6FB72B203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E981E-E6F1-5C4D-920C-120BA70AC4FC}" type="datetime1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F24FE8-3D6F-E849-A65A-1E1D40EF8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8254D-8C2D-E84D-B007-81E2A2853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25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6EF50C-5916-F745-909B-946171D1C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1147C-09CC-6946-BBF6-7B0596744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703D7-CD61-7F41-8099-19D38C3A8F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2A910-A1F0-2E47-B7EB-74DD17DD97B2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D0DCF-D6C5-D743-BADE-58BE0EC9E3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58B4E-E1F6-1C4F-8356-4436EBF47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A95E9-7F37-EC4A-9EA7-223FF38C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608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9FD8E6-24A8-6B48-BA0A-5AFCB283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D16A1-62AF-7748-9FAC-18405F130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4DDDA-3887-C64A-99FB-BBFB7E3E70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E03A7-33AB-3248-8F06-129319A7EF42}" type="datetime1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7A3BE-067A-7446-9446-4292CAF3C6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6ACF4-3E6D-7847-AD9B-429C8C9F5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F74E4-2C59-5848-A8B8-DF6A3188A5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36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BBB0B-8021-4D49-AB85-A04CD3017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8191"/>
            <a:ext cx="9144000" cy="1552374"/>
          </a:xfrm>
        </p:spPr>
        <p:txBody>
          <a:bodyPr>
            <a:normAutofit/>
          </a:bodyPr>
          <a:lstStyle/>
          <a:p>
            <a:r>
              <a:rPr lang="en-US" altLang="zh-CN" sz="3200" dirty="0" err="1">
                <a:latin typeface="Helvetica Neue" charset="0"/>
                <a:ea typeface="Helvetica Neue" charset="0"/>
                <a:cs typeface="Helvetica Neue" charset="0"/>
              </a:rPr>
              <a:t>NetVRM</a:t>
            </a:r>
            <a:r>
              <a:rPr lang="en-US" altLang="zh-CN" sz="3200" dirty="0">
                <a:latin typeface="Helvetica Neue" charset="0"/>
                <a:ea typeface="Helvetica Neue" charset="0"/>
                <a:cs typeface="Helvetica Neue" charset="0"/>
              </a:rPr>
              <a:t>: Virtual Register Memory</a:t>
            </a:r>
            <a:br>
              <a:rPr lang="en-US" altLang="zh-CN" sz="3200" dirty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altLang="zh-CN" sz="3200" dirty="0">
                <a:latin typeface="Helvetica Neue" charset="0"/>
                <a:ea typeface="Helvetica Neue" charset="0"/>
                <a:cs typeface="Helvetica Neue" charset="0"/>
              </a:rPr>
              <a:t>for Programmable Networks</a:t>
            </a:r>
            <a:endParaRPr lang="en-US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0AD756-BB51-5448-8D77-6BD222691F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09" t="27156" r="9610" b="23699"/>
          <a:stretch/>
        </p:blipFill>
        <p:spPr>
          <a:xfrm>
            <a:off x="1041408" y="4718527"/>
            <a:ext cx="3066279" cy="787959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4FBD6508-C8E7-1645-9FB2-DE3316C0B850}"/>
              </a:ext>
            </a:extLst>
          </p:cNvPr>
          <p:cNvSpPr txBox="1">
            <a:spLocks/>
          </p:cNvSpPr>
          <p:nvPr/>
        </p:nvSpPr>
        <p:spPr>
          <a:xfrm>
            <a:off x="1435099" y="324938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Hang</a:t>
            </a:r>
            <a:r>
              <a:rPr lang="zh-CN" altLang="en-US" sz="28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Zhu</a:t>
            </a:r>
          </a:p>
          <a:p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Tao Wang, Yi Hong, Dan R. K. Ports, Anirudh </a:t>
            </a:r>
            <a:r>
              <a:rPr lang="en-US" altLang="zh-CN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Sivaraman</a:t>
            </a:r>
            <a:r>
              <a:rPr lang="en-US" altLang="zh-CN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Xin</a:t>
            </a:r>
            <a:r>
              <a:rPr lang="zh-CN" altLang="en-US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Jin</a:t>
            </a:r>
            <a:endParaRPr lang="en-US" altLang="zh-CN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AE5B7D-7317-6148-91B1-35173646CC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6704" y="4718527"/>
            <a:ext cx="2523239" cy="7879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71DE2C-8BBB-5647-A255-47B9E76CA9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887" y="4572001"/>
            <a:ext cx="2078426" cy="934486"/>
          </a:xfrm>
          <a:prstGeom prst="rect">
            <a:avLst/>
          </a:prstGeom>
        </p:spPr>
      </p:pic>
      <p:pic>
        <p:nvPicPr>
          <p:cNvPr id="1028" name="Picture 4" descr="New York University&amp;#39;s Clean &amp;amp; Modern Logo Stands Out As An Iconic Symbol |  DesignRush">
            <a:extLst>
              <a:ext uri="{FF2B5EF4-FFF2-40B4-BE49-F238E27FC236}">
                <a16:creationId xmlns:a16="http://schemas.microsoft.com/office/drawing/2014/main" id="{15F9D1CF-0CDF-4B4D-B75E-43F465A71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7687" y="4744211"/>
            <a:ext cx="2061817" cy="76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863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B8626-0837-C744-97CA-6362F4BAE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NetVRM</a:t>
            </a:r>
            <a:r>
              <a:rPr lang="zh-CN" altLang="en-US" dirty="0"/>
              <a:t> </a:t>
            </a:r>
            <a:r>
              <a:rPr lang="en-US" altLang="zh-CN" dirty="0"/>
              <a:t>architecture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5284FE-DC01-3249-ADC0-C9859667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A114001-D244-CA46-AF11-87E033FCF51D}"/>
              </a:ext>
            </a:extLst>
          </p:cNvPr>
          <p:cNvSpPr/>
          <p:nvPr/>
        </p:nvSpPr>
        <p:spPr>
          <a:xfrm>
            <a:off x="1194590" y="2196398"/>
            <a:ext cx="1147943" cy="321590"/>
          </a:xfrm>
          <a:prstGeom prst="rect">
            <a:avLst/>
          </a:prstGeom>
          <a:solidFill>
            <a:srgbClr val="FFFFFF">
              <a:lumMod val="85000"/>
            </a:srgbClr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xx.p4vrm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53723C9-3ADE-614A-80FD-AE364775D250}"/>
              </a:ext>
            </a:extLst>
          </p:cNvPr>
          <p:cNvCxnSpPr>
            <a:stCxn id="53" idx="3"/>
            <a:endCxn id="53" idx="1"/>
          </p:cNvCxnSpPr>
          <p:nvPr/>
        </p:nvCxnSpPr>
        <p:spPr>
          <a:xfrm flipH="1">
            <a:off x="3633336" y="3352800"/>
            <a:ext cx="3019647" cy="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3A060F58-3362-A145-ABB8-2846EEF783F3}"/>
              </a:ext>
            </a:extLst>
          </p:cNvPr>
          <p:cNvSpPr/>
          <p:nvPr/>
        </p:nvSpPr>
        <p:spPr>
          <a:xfrm>
            <a:off x="3633336" y="2186134"/>
            <a:ext cx="3019647" cy="2333332"/>
          </a:xfrm>
          <a:prstGeom prst="rect">
            <a:avLst/>
          </a:prstGeom>
          <a:noFill/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F135E94-96EA-D742-9ED6-663C61792E8D}"/>
              </a:ext>
            </a:extLst>
          </p:cNvPr>
          <p:cNvSpPr/>
          <p:nvPr/>
        </p:nvSpPr>
        <p:spPr>
          <a:xfrm>
            <a:off x="4349302" y="3232388"/>
            <a:ext cx="1607157" cy="265176"/>
          </a:xfrm>
          <a:prstGeom prst="rect">
            <a:avLst/>
          </a:prstGeom>
          <a:solidFill>
            <a:srgbClr val="A5A5A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Run-time API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77D102C-B5B9-4648-9A3B-90C63D7B36D1}"/>
              </a:ext>
            </a:extLst>
          </p:cNvPr>
          <p:cNvSpPr/>
          <p:nvPr/>
        </p:nvSpPr>
        <p:spPr>
          <a:xfrm>
            <a:off x="3832067" y="2307496"/>
            <a:ext cx="773363" cy="421975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1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26C459C-8963-1C40-AB2B-7176FE601DC5}"/>
              </a:ext>
            </a:extLst>
          </p:cNvPr>
          <p:cNvCxnSpPr/>
          <p:nvPr/>
        </p:nvCxnSpPr>
        <p:spPr>
          <a:xfrm>
            <a:off x="7121535" y="2189895"/>
            <a:ext cx="269099" cy="0"/>
          </a:xfrm>
          <a:prstGeom prst="straightConnector1">
            <a:avLst/>
          </a:prstGeom>
          <a:noFill/>
          <a:ln w="12700" cap="flat" cmpd="sng" algn="ctr">
            <a:noFill/>
            <a:prstDash val="solid"/>
            <a:miter lim="800000"/>
            <a:tailEnd type="triangle" w="lg" len="med"/>
          </a:ln>
          <a:effectLst/>
        </p:spPr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6B3FF6D-204B-B843-9BB0-DDDAD1EE1E89}"/>
              </a:ext>
            </a:extLst>
          </p:cNvPr>
          <p:cNvCxnSpPr/>
          <p:nvPr/>
        </p:nvCxnSpPr>
        <p:spPr>
          <a:xfrm>
            <a:off x="7186983" y="4183736"/>
            <a:ext cx="249504" cy="0"/>
          </a:xfrm>
          <a:prstGeom prst="straightConnector1">
            <a:avLst/>
          </a:prstGeom>
          <a:noFill/>
          <a:ln w="12700" cap="flat" cmpd="sng" algn="ctr">
            <a:noFill/>
            <a:prstDash val="solid"/>
            <a:miter lim="800000"/>
            <a:tailEnd type="triangle" w="lg" len="med"/>
          </a:ln>
          <a:effectLst/>
        </p:spPr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8D8E3DA1-EDCE-804D-8779-6F5F5C67BA51}"/>
              </a:ext>
            </a:extLst>
          </p:cNvPr>
          <p:cNvSpPr/>
          <p:nvPr/>
        </p:nvSpPr>
        <p:spPr>
          <a:xfrm>
            <a:off x="3830951" y="2856471"/>
            <a:ext cx="2643860" cy="298994"/>
          </a:xfrm>
          <a:prstGeom prst="rect">
            <a:avLst/>
          </a:prstGeom>
          <a:solidFill>
            <a:srgbClr val="D9615F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Virtual Register Memory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6352620-66B4-6741-8128-5E59F1CA2FED}"/>
              </a:ext>
            </a:extLst>
          </p:cNvPr>
          <p:cNvSpPr/>
          <p:nvPr/>
        </p:nvSpPr>
        <p:spPr>
          <a:xfrm>
            <a:off x="5677274" y="2307496"/>
            <a:ext cx="773363" cy="421975"/>
          </a:xfrm>
          <a:prstGeom prst="rect">
            <a:avLst/>
          </a:prstGeom>
          <a:solidFill>
            <a:srgbClr val="4472C4">
              <a:lumMod val="60000"/>
              <a:lumOff val="40000"/>
              <a:alpha val="50196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79446CD-C83E-0F41-80C0-027127580D0A}"/>
              </a:ext>
            </a:extLst>
          </p:cNvPr>
          <p:cNvSpPr txBox="1"/>
          <p:nvPr/>
        </p:nvSpPr>
        <p:spPr>
          <a:xfrm>
            <a:off x="4866681" y="3642212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192">
              <a:defRPr/>
            </a:pPr>
            <a:r>
              <a:rPr lang="mr-IN" sz="28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…</a:t>
            </a:r>
            <a:endParaRPr lang="en-US" sz="2800" kern="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475ECE8-6B72-9A41-B5CF-1A95303A8BE9}"/>
              </a:ext>
            </a:extLst>
          </p:cNvPr>
          <p:cNvSpPr/>
          <p:nvPr/>
        </p:nvSpPr>
        <p:spPr>
          <a:xfrm>
            <a:off x="6027195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1CB3972-0A80-BC48-BF10-7772412A192C}"/>
              </a:ext>
            </a:extLst>
          </p:cNvPr>
          <p:cNvSpPr txBox="1"/>
          <p:nvPr/>
        </p:nvSpPr>
        <p:spPr>
          <a:xfrm>
            <a:off x="6652983" y="4232165"/>
            <a:ext cx="8194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zoom in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2B4B355-CDB4-9E48-B5B7-983334967EC9}"/>
              </a:ext>
            </a:extLst>
          </p:cNvPr>
          <p:cNvSpPr/>
          <p:nvPr/>
        </p:nvSpPr>
        <p:spPr>
          <a:xfrm>
            <a:off x="7160625" y="2060462"/>
            <a:ext cx="3019647" cy="1143000"/>
          </a:xfrm>
          <a:prstGeom prst="rect">
            <a:avLst/>
          </a:prstGeom>
          <a:noFill/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EDEFCAF-0606-B140-9663-5B4B9C9015C4}"/>
              </a:ext>
            </a:extLst>
          </p:cNvPr>
          <p:cNvSpPr/>
          <p:nvPr/>
        </p:nvSpPr>
        <p:spPr>
          <a:xfrm>
            <a:off x="7383812" y="2218353"/>
            <a:ext cx="2576189" cy="640080"/>
          </a:xfrm>
          <a:prstGeom prst="rect">
            <a:avLst/>
          </a:prstGeom>
          <a:solidFill>
            <a:srgbClr val="D9615F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Dynamic Memory Allocation</a:t>
            </a:r>
          </a:p>
        </p:txBody>
      </p:sp>
      <p:pic>
        <p:nvPicPr>
          <p:cNvPr id="65" name="Picture 51" descr="Router_wFirewall">
            <a:extLst>
              <a:ext uri="{FF2B5EF4-FFF2-40B4-BE49-F238E27FC236}">
                <a16:creationId xmlns:a16="http://schemas.microsoft.com/office/drawing/2014/main" id="{B26B64DA-6694-2C48-966D-9C670D487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9969" y="3968600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51" descr="Router_wFirewall">
            <a:extLst>
              <a:ext uri="{FF2B5EF4-FFF2-40B4-BE49-F238E27FC236}">
                <a16:creationId xmlns:a16="http://schemas.microsoft.com/office/drawing/2014/main" id="{1B84F62B-9A5A-8949-A52E-F441E5C63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3443" y="3612153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51" descr="Router_wFirewall">
            <a:extLst>
              <a:ext uri="{FF2B5EF4-FFF2-40B4-BE49-F238E27FC236}">
                <a16:creationId xmlns:a16="http://schemas.microsoft.com/office/drawing/2014/main" id="{9181610B-37A4-2F4A-9863-4DF0114A7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8384" y="4360642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51" descr="Router_wFirewall">
            <a:extLst>
              <a:ext uri="{FF2B5EF4-FFF2-40B4-BE49-F238E27FC236}">
                <a16:creationId xmlns:a16="http://schemas.microsoft.com/office/drawing/2014/main" id="{29CE55CC-7624-0041-80AE-229B15F51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2765" y="3968600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49EFF35-FA98-0C41-8F12-28AF776627E1}"/>
              </a:ext>
            </a:extLst>
          </p:cNvPr>
          <p:cNvCxnSpPr>
            <a:stCxn id="65" idx="3"/>
            <a:endCxn id="66" idx="1"/>
          </p:cNvCxnSpPr>
          <p:nvPr/>
        </p:nvCxnSpPr>
        <p:spPr>
          <a:xfrm flipV="1">
            <a:off x="7807169" y="3796808"/>
            <a:ext cx="746274" cy="356447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E9EEAF9-86B4-A34F-B961-F704BDA62F90}"/>
              </a:ext>
            </a:extLst>
          </p:cNvPr>
          <p:cNvCxnSpPr>
            <a:stCxn id="66" idx="3"/>
            <a:endCxn id="68" idx="1"/>
          </p:cNvCxnSpPr>
          <p:nvPr/>
        </p:nvCxnSpPr>
        <p:spPr>
          <a:xfrm>
            <a:off x="9010643" y="3796808"/>
            <a:ext cx="802122" cy="356447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9D40F16-510E-0D44-8880-32E66A6B372D}"/>
              </a:ext>
            </a:extLst>
          </p:cNvPr>
          <p:cNvCxnSpPr>
            <a:stCxn id="67" idx="3"/>
            <a:endCxn id="68" idx="1"/>
          </p:cNvCxnSpPr>
          <p:nvPr/>
        </p:nvCxnSpPr>
        <p:spPr>
          <a:xfrm flipV="1">
            <a:off x="8925584" y="4153255"/>
            <a:ext cx="887181" cy="39204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F4D5B6C-DE25-AB4D-98B9-E8397BD236C6}"/>
              </a:ext>
            </a:extLst>
          </p:cNvPr>
          <p:cNvCxnSpPr>
            <a:stCxn id="65" idx="3"/>
            <a:endCxn id="67" idx="1"/>
          </p:cNvCxnSpPr>
          <p:nvPr/>
        </p:nvCxnSpPr>
        <p:spPr>
          <a:xfrm>
            <a:off x="7807169" y="4153255"/>
            <a:ext cx="661215" cy="39204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71BC360-45C4-FA4A-8A76-EF004C9B9AE0}"/>
              </a:ext>
            </a:extLst>
          </p:cNvPr>
          <p:cNvCxnSpPr>
            <a:stCxn id="65" idx="0"/>
            <a:endCxn id="63" idx="2"/>
          </p:cNvCxnSpPr>
          <p:nvPr/>
        </p:nvCxnSpPr>
        <p:spPr>
          <a:xfrm flipV="1">
            <a:off x="7578569" y="3203462"/>
            <a:ext cx="1091880" cy="765138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4C156298-5E37-1A44-9CA6-E31712FC90E8}"/>
              </a:ext>
            </a:extLst>
          </p:cNvPr>
          <p:cNvCxnSpPr>
            <a:stCxn id="67" idx="0"/>
            <a:endCxn id="63" idx="2"/>
          </p:cNvCxnSpPr>
          <p:nvPr/>
        </p:nvCxnSpPr>
        <p:spPr>
          <a:xfrm flipH="1" flipV="1">
            <a:off x="8670449" y="3203462"/>
            <a:ext cx="26535" cy="115718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C56F590-B523-8F42-BCC5-96EA2944368D}"/>
              </a:ext>
            </a:extLst>
          </p:cNvPr>
          <p:cNvCxnSpPr>
            <a:stCxn id="66" idx="0"/>
            <a:endCxn id="63" idx="2"/>
          </p:cNvCxnSpPr>
          <p:nvPr/>
        </p:nvCxnSpPr>
        <p:spPr>
          <a:xfrm flipH="1" flipV="1">
            <a:off x="8670449" y="3203462"/>
            <a:ext cx="111594" cy="408691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0B4A238-3BFA-8B43-A4DD-918CBFE8CB84}"/>
              </a:ext>
            </a:extLst>
          </p:cNvPr>
          <p:cNvCxnSpPr>
            <a:stCxn id="68" idx="0"/>
            <a:endCxn id="63" idx="2"/>
          </p:cNvCxnSpPr>
          <p:nvPr/>
        </p:nvCxnSpPr>
        <p:spPr>
          <a:xfrm flipH="1" flipV="1">
            <a:off x="8670449" y="3203462"/>
            <a:ext cx="1370916" cy="765138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4B41FC36-0038-0145-A17D-1F302BEE903F}"/>
              </a:ext>
            </a:extLst>
          </p:cNvPr>
          <p:cNvSpPr txBox="1"/>
          <p:nvPr/>
        </p:nvSpPr>
        <p:spPr>
          <a:xfrm>
            <a:off x="8225540" y="2852046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Net</a:t>
            </a:r>
            <a:r>
              <a:rPr lang="en-US" altLang="zh-CN" sz="1600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VRM</a:t>
            </a:r>
            <a:endParaRPr lang="en-US" sz="16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8" name="Left Arrow 77">
            <a:extLst>
              <a:ext uri="{FF2B5EF4-FFF2-40B4-BE49-F238E27FC236}">
                <a16:creationId xmlns:a16="http://schemas.microsoft.com/office/drawing/2014/main" id="{74B9A7C0-0BB5-024E-AC27-7781FC88B750}"/>
              </a:ext>
            </a:extLst>
          </p:cNvPr>
          <p:cNvSpPr/>
          <p:nvPr/>
        </p:nvSpPr>
        <p:spPr>
          <a:xfrm>
            <a:off x="6802632" y="4031319"/>
            <a:ext cx="457200" cy="228600"/>
          </a:xfrm>
          <a:prstGeom prst="leftArrow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03C49FB-8C87-E945-8A72-427B35752604}"/>
              </a:ext>
            </a:extLst>
          </p:cNvPr>
          <p:cNvSpPr/>
          <p:nvPr/>
        </p:nvSpPr>
        <p:spPr>
          <a:xfrm>
            <a:off x="4754670" y="2307496"/>
            <a:ext cx="773363" cy="421975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2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D484192-F91F-CD42-A8CC-D26BF6F1C28F}"/>
              </a:ext>
            </a:extLst>
          </p:cNvPr>
          <p:cNvSpPr txBox="1"/>
          <p:nvPr/>
        </p:nvSpPr>
        <p:spPr>
          <a:xfrm>
            <a:off x="9102075" y="4401808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Network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9E62B45-42FF-1443-B117-1130CE08B1A0}"/>
              </a:ext>
            </a:extLst>
          </p:cNvPr>
          <p:cNvSpPr/>
          <p:nvPr/>
        </p:nvSpPr>
        <p:spPr>
          <a:xfrm>
            <a:off x="4077835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E570508-1F83-0B45-9EA7-6DB2C5ED5C65}"/>
              </a:ext>
            </a:extLst>
          </p:cNvPr>
          <p:cNvSpPr/>
          <p:nvPr/>
        </p:nvSpPr>
        <p:spPr>
          <a:xfrm>
            <a:off x="4500770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1AA92A06-54DB-E74A-8039-A8512B7DFD5E}"/>
              </a:ext>
            </a:extLst>
          </p:cNvPr>
          <p:cNvCxnSpPr/>
          <p:nvPr/>
        </p:nvCxnSpPr>
        <p:spPr>
          <a:xfrm>
            <a:off x="6202179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888737A9-02E8-FC45-9D78-F7D61DA2FCAC}"/>
              </a:ext>
            </a:extLst>
          </p:cNvPr>
          <p:cNvCxnSpPr/>
          <p:nvPr/>
        </p:nvCxnSpPr>
        <p:spPr>
          <a:xfrm>
            <a:off x="5752875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CB076084-8956-E64B-B827-8029E866B721}"/>
              </a:ext>
            </a:extLst>
          </p:cNvPr>
          <p:cNvCxnSpPr/>
          <p:nvPr/>
        </p:nvCxnSpPr>
        <p:spPr>
          <a:xfrm>
            <a:off x="4665908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8278B76-56A0-3F40-898A-42815DD60292}"/>
              </a:ext>
            </a:extLst>
          </p:cNvPr>
          <p:cNvCxnSpPr/>
          <p:nvPr/>
        </p:nvCxnSpPr>
        <p:spPr>
          <a:xfrm>
            <a:off x="4235814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94F3DB65-A09B-A94C-8825-300752C26EA3}"/>
              </a:ext>
            </a:extLst>
          </p:cNvPr>
          <p:cNvCxnSpPr/>
          <p:nvPr/>
        </p:nvCxnSpPr>
        <p:spPr>
          <a:xfrm>
            <a:off x="3803515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033A8C71-54A0-B24D-AAF7-FE0A25DFB601}"/>
              </a:ext>
            </a:extLst>
          </p:cNvPr>
          <p:cNvSpPr/>
          <p:nvPr/>
        </p:nvSpPr>
        <p:spPr>
          <a:xfrm>
            <a:off x="5586081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2C859F3-DB12-F446-A8FD-C54795FF27E8}"/>
              </a:ext>
            </a:extLst>
          </p:cNvPr>
          <p:cNvCxnSpPr/>
          <p:nvPr/>
        </p:nvCxnSpPr>
        <p:spPr>
          <a:xfrm>
            <a:off x="5311761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72BF7DAA-796C-A24E-A979-B3209A75B9F2}"/>
              </a:ext>
            </a:extLst>
          </p:cNvPr>
          <p:cNvSpPr txBox="1"/>
          <p:nvPr/>
        </p:nvSpPr>
        <p:spPr>
          <a:xfrm>
            <a:off x="2926169" y="3736699"/>
            <a:ext cx="6335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Plane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C925B36-12FE-E54B-B0BF-E10278AAF58F}"/>
              </a:ext>
            </a:extLst>
          </p:cNvPr>
          <p:cNvSpPr txBox="1"/>
          <p:nvPr/>
        </p:nvSpPr>
        <p:spPr>
          <a:xfrm>
            <a:off x="2857240" y="2560687"/>
            <a:ext cx="771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Control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Plane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1E745E07-D50E-7E4F-90C7-0F6075C6F638}"/>
              </a:ext>
            </a:extLst>
          </p:cNvPr>
          <p:cNvSpPr/>
          <p:nvPr/>
        </p:nvSpPr>
        <p:spPr>
          <a:xfrm>
            <a:off x="1363235" y="3098805"/>
            <a:ext cx="948499" cy="579938"/>
          </a:xfrm>
          <a:prstGeom prst="rect">
            <a:avLst/>
          </a:prstGeom>
          <a:solidFill>
            <a:srgbClr val="E8A09F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92">
              <a:defRPr/>
            </a:pPr>
            <a:r>
              <a:rPr lang="en-US" sz="14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P4VRM</a:t>
            </a:r>
          </a:p>
          <a:p>
            <a:pPr algn="ctr" defTabSz="914192">
              <a:defRPr/>
            </a:pPr>
            <a:r>
              <a:rPr lang="en-US" altLang="zh-CN" sz="14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en-US" sz="14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ompiler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EB7B17A-A1C1-0A47-B078-9C5016B09CFE}"/>
              </a:ext>
            </a:extLst>
          </p:cNvPr>
          <p:cNvCxnSpPr>
            <a:cxnSpLocks/>
            <a:stCxn id="92" idx="3"/>
            <a:endCxn id="91" idx="1"/>
          </p:cNvCxnSpPr>
          <p:nvPr/>
        </p:nvCxnSpPr>
        <p:spPr>
          <a:xfrm flipV="1">
            <a:off x="2311734" y="2822297"/>
            <a:ext cx="545506" cy="566477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FFDFB333-9875-8147-97AE-9E0FF2A66FE7}"/>
              </a:ext>
            </a:extLst>
          </p:cNvPr>
          <p:cNvCxnSpPr>
            <a:cxnSpLocks/>
            <a:stCxn id="92" idx="3"/>
            <a:endCxn id="90" idx="1"/>
          </p:cNvCxnSpPr>
          <p:nvPr/>
        </p:nvCxnSpPr>
        <p:spPr>
          <a:xfrm>
            <a:off x="2311734" y="3388774"/>
            <a:ext cx="614435" cy="609535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4E88E6D0-4131-1C49-A4DE-0F468CF4A23F}"/>
              </a:ext>
            </a:extLst>
          </p:cNvPr>
          <p:cNvSpPr/>
          <p:nvPr/>
        </p:nvSpPr>
        <p:spPr>
          <a:xfrm>
            <a:off x="1269210" y="2272428"/>
            <a:ext cx="1147943" cy="321590"/>
          </a:xfrm>
          <a:prstGeom prst="rect">
            <a:avLst/>
          </a:prstGeom>
          <a:solidFill>
            <a:srgbClr val="FFFFFF">
              <a:lumMod val="85000"/>
            </a:srgbClr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xx.p4vrm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6" name="Left Arrow 95">
            <a:extLst>
              <a:ext uri="{FF2B5EF4-FFF2-40B4-BE49-F238E27FC236}">
                <a16:creationId xmlns:a16="http://schemas.microsoft.com/office/drawing/2014/main" id="{92105B3D-1ECF-2544-8E80-0322837D8E18}"/>
              </a:ext>
            </a:extLst>
          </p:cNvPr>
          <p:cNvSpPr/>
          <p:nvPr/>
        </p:nvSpPr>
        <p:spPr>
          <a:xfrm rot="16200000">
            <a:off x="1646050" y="2741328"/>
            <a:ext cx="457200" cy="228600"/>
          </a:xfrm>
          <a:prstGeom prst="leftArrow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96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3C53C-E1DB-7C48-ABA2-F44BB6932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Problem</a:t>
            </a:r>
            <a:r>
              <a:rPr lang="zh-CN" altLang="en-US" dirty="0"/>
              <a:t> </a:t>
            </a:r>
            <a:r>
              <a:rPr lang="en-US" altLang="zh-CN" dirty="0"/>
              <a:t>formulation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021B435-7A69-4948-BE4D-9D71D79BD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6F38E-0B94-FD43-B85F-748F0F2AD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02" y="2048126"/>
            <a:ext cx="5524500" cy="1625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E63D508-699B-EC42-B968-E4A83E7C8920}"/>
              </a:ext>
            </a:extLst>
          </p:cNvPr>
          <p:cNvSpPr/>
          <p:nvPr/>
        </p:nvSpPr>
        <p:spPr>
          <a:xfrm>
            <a:off x="6004380" y="1812399"/>
            <a:ext cx="5154348" cy="1658381"/>
          </a:xfrm>
          <a:prstGeom prst="rect">
            <a:avLst/>
          </a:prstGeom>
          <a:noFill/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E297F29-DA7D-4046-9ED4-528A6EE4D260}"/>
              </a:ext>
            </a:extLst>
          </p:cNvPr>
          <p:cNvSpPr/>
          <p:nvPr/>
        </p:nvSpPr>
        <p:spPr>
          <a:xfrm>
            <a:off x="7321670" y="1498645"/>
            <a:ext cx="2493818" cy="627507"/>
          </a:xfrm>
          <a:prstGeom prst="roundRect">
            <a:avLst/>
          </a:prstGeom>
          <a:solidFill>
            <a:srgbClr val="5B9BD5"/>
          </a:solidFill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00" dirty="0"/>
              <a:t>Objective</a:t>
            </a:r>
            <a:endParaRPr lang="en-US" sz="2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1193A2-68F6-0F4E-93C0-1CC661067F66}"/>
              </a:ext>
            </a:extLst>
          </p:cNvPr>
          <p:cNvSpPr txBox="1"/>
          <p:nvPr/>
        </p:nvSpPr>
        <p:spPr>
          <a:xfrm>
            <a:off x="6120856" y="2246163"/>
            <a:ext cx="49889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Maximize number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applications with satisfied utility target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F5D05E-D6B3-2F40-99A0-657DC8B6299B}"/>
              </a:ext>
            </a:extLst>
          </p:cNvPr>
          <p:cNvSpPr/>
          <p:nvPr/>
        </p:nvSpPr>
        <p:spPr>
          <a:xfrm>
            <a:off x="6016572" y="3975075"/>
            <a:ext cx="5154348" cy="1625600"/>
          </a:xfrm>
          <a:prstGeom prst="rect">
            <a:avLst/>
          </a:prstGeom>
          <a:noFill/>
          <a:ln>
            <a:solidFill>
              <a:srgbClr val="70AD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D246856-B6F8-F446-895A-0CE23B49E529}"/>
              </a:ext>
            </a:extLst>
          </p:cNvPr>
          <p:cNvSpPr/>
          <p:nvPr/>
        </p:nvSpPr>
        <p:spPr>
          <a:xfrm>
            <a:off x="7321671" y="3681997"/>
            <a:ext cx="2493818" cy="627507"/>
          </a:xfrm>
          <a:prstGeom prst="roundRect">
            <a:avLst/>
          </a:prstGeom>
          <a:solidFill>
            <a:srgbClr val="70AD46"/>
          </a:solidFill>
          <a:ln>
            <a:solidFill>
              <a:srgbClr val="70AD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00" dirty="0"/>
              <a:t>Constraints</a:t>
            </a:r>
            <a:endParaRPr lang="en-US" sz="2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625480-0B79-804C-9B87-ED9239A876F8}"/>
              </a:ext>
            </a:extLst>
          </p:cNvPr>
          <p:cNvSpPr txBox="1"/>
          <p:nvPr/>
        </p:nvSpPr>
        <p:spPr>
          <a:xfrm>
            <a:off x="6235401" y="4539591"/>
            <a:ext cx="4874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 memory constraints on each switch</a:t>
            </a:r>
          </a:p>
        </p:txBody>
      </p:sp>
    </p:spTree>
    <p:extLst>
      <p:ext uri="{BB962C8B-B14F-4D97-AF65-F5344CB8AC3E}">
        <p14:creationId xmlns:p14="http://schemas.microsoft.com/office/powerpoint/2010/main" val="832255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 animBg="1"/>
      <p:bldP spid="13" grpId="0" animBg="1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24C77-947C-164A-A4C6-B2B799629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Scope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dynamic</a:t>
            </a:r>
            <a:r>
              <a:rPr lang="zh-CN" altLang="en-US" dirty="0"/>
              <a:t> </a:t>
            </a:r>
            <a:r>
              <a:rPr lang="en-US" altLang="zh-CN" dirty="0"/>
              <a:t>resource</a:t>
            </a:r>
            <a:r>
              <a:rPr lang="zh-CN" altLang="en-US" dirty="0"/>
              <a:t> </a:t>
            </a:r>
            <a:r>
              <a:rPr lang="en-US" altLang="zh-CN" dirty="0"/>
              <a:t>allocation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9AF4A-7239-414A-8D91-1E66DFE30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48292E-3FC0-5446-9DF3-F199C0F9D714}"/>
              </a:ext>
            </a:extLst>
          </p:cNvPr>
          <p:cNvSpPr/>
          <p:nvPr/>
        </p:nvSpPr>
        <p:spPr>
          <a:xfrm>
            <a:off x="1039090" y="2048126"/>
            <a:ext cx="4738255" cy="2690129"/>
          </a:xfrm>
          <a:prstGeom prst="rect">
            <a:avLst/>
          </a:prstGeom>
          <a:noFill/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D2DC27F-5B40-9945-95FF-50A9172DCBBA}"/>
              </a:ext>
            </a:extLst>
          </p:cNvPr>
          <p:cNvSpPr/>
          <p:nvPr/>
        </p:nvSpPr>
        <p:spPr>
          <a:xfrm>
            <a:off x="1204469" y="1761659"/>
            <a:ext cx="4420476" cy="627507"/>
          </a:xfrm>
          <a:prstGeom prst="roundRect">
            <a:avLst/>
          </a:prstGeom>
          <a:solidFill>
            <a:srgbClr val="5B9BD5"/>
          </a:solidFill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00" dirty="0"/>
              <a:t>Elastic</a:t>
            </a:r>
            <a:r>
              <a:rPr lang="zh-CN" altLang="en-US" sz="2600" dirty="0"/>
              <a:t> </a:t>
            </a:r>
            <a:r>
              <a:rPr lang="en-US" altLang="zh-CN" sz="2600" dirty="0"/>
              <a:t>applications</a:t>
            </a:r>
            <a:endParaRPr lang="en-US" sz="2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111D62-1140-504D-8E5C-6CAEBE49EEC2}"/>
              </a:ext>
            </a:extLst>
          </p:cNvPr>
          <p:cNvSpPr txBox="1"/>
          <p:nvPr/>
        </p:nvSpPr>
        <p:spPr>
          <a:xfrm>
            <a:off x="1204469" y="2662492"/>
            <a:ext cx="44204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 with a variable amount of register memory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Overcome insufficient register memory with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fallback mechanism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B2AAFC-1F7E-DD40-9376-3F3AD9155A97}"/>
              </a:ext>
            </a:extLst>
          </p:cNvPr>
          <p:cNvSpPr/>
          <p:nvPr/>
        </p:nvSpPr>
        <p:spPr>
          <a:xfrm>
            <a:off x="6249276" y="2048126"/>
            <a:ext cx="4738255" cy="2690129"/>
          </a:xfrm>
          <a:prstGeom prst="rect">
            <a:avLst/>
          </a:prstGeom>
          <a:noFill/>
          <a:ln>
            <a:solidFill>
              <a:srgbClr val="70AD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695779C-D72D-C64D-BD64-E88135C8DE4F}"/>
              </a:ext>
            </a:extLst>
          </p:cNvPr>
          <p:cNvSpPr/>
          <p:nvPr/>
        </p:nvSpPr>
        <p:spPr>
          <a:xfrm>
            <a:off x="6414655" y="1761659"/>
            <a:ext cx="4420476" cy="627507"/>
          </a:xfrm>
          <a:prstGeom prst="roundRect">
            <a:avLst/>
          </a:prstGeom>
          <a:solidFill>
            <a:srgbClr val="70AD46"/>
          </a:solidFill>
          <a:ln>
            <a:solidFill>
              <a:srgbClr val="70AD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00" dirty="0"/>
              <a:t>Inelastic</a:t>
            </a:r>
            <a:r>
              <a:rPr lang="zh-CN" altLang="en-US" sz="2600" dirty="0"/>
              <a:t> </a:t>
            </a:r>
            <a:r>
              <a:rPr lang="en-US" altLang="zh-CN" sz="2600" dirty="0"/>
              <a:t>applications</a:t>
            </a:r>
            <a:endParaRPr lang="en-US" sz="2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47190B-C39C-A849-A9EE-5417E515F282}"/>
              </a:ext>
            </a:extLst>
          </p:cNvPr>
          <p:cNvSpPr txBox="1"/>
          <p:nvPr/>
        </p:nvSpPr>
        <p:spPr>
          <a:xfrm>
            <a:off x="6414655" y="2662492"/>
            <a:ext cx="44204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Require a fixed amount of register memory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Cannot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with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less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7E6F09A0-756C-774E-ACCE-DBF47EE91500}"/>
              </a:ext>
            </a:extLst>
          </p:cNvPr>
          <p:cNvSpPr/>
          <p:nvPr/>
        </p:nvSpPr>
        <p:spPr>
          <a:xfrm rot="5400000">
            <a:off x="5725610" y="3879388"/>
            <a:ext cx="740780" cy="273162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88BE1D-4F33-6043-96EC-9B2E20F2A97B}"/>
              </a:ext>
            </a:extLst>
          </p:cNvPr>
          <p:cNvSpPr txBox="1"/>
          <p:nvPr/>
        </p:nvSpPr>
        <p:spPr>
          <a:xfrm>
            <a:off x="5457814" y="5615590"/>
            <a:ext cx="16667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support</a:t>
            </a:r>
            <a:endParaRPr lang="en-US" sz="24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DFB9683-49F2-F44A-A851-70DA0D2D9E25}"/>
              </a:ext>
            </a:extLst>
          </p:cNvPr>
          <p:cNvCxnSpPr>
            <a:cxnSpLocks/>
          </p:cNvCxnSpPr>
          <p:nvPr/>
        </p:nvCxnSpPr>
        <p:spPr>
          <a:xfrm>
            <a:off x="3273882" y="4738255"/>
            <a:ext cx="0" cy="877335"/>
          </a:xfrm>
          <a:prstGeom prst="straightConnector1">
            <a:avLst/>
          </a:prstGeom>
          <a:ln w="44450">
            <a:solidFill>
              <a:srgbClr val="DA615F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FF45F4C-AE77-DA4A-9F7B-4470D5105D52}"/>
              </a:ext>
            </a:extLst>
          </p:cNvPr>
          <p:cNvSpPr txBox="1"/>
          <p:nvPr/>
        </p:nvSpPr>
        <p:spPr>
          <a:xfrm>
            <a:off x="2766524" y="5615589"/>
            <a:ext cx="1296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benefit</a:t>
            </a:r>
            <a:endParaRPr lang="en-US" sz="2400" b="1" dirty="0">
              <a:solidFill>
                <a:srgbClr val="DA615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407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  <p:bldP spid="15" grpId="0" animBg="1"/>
      <p:bldP spid="16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3C53C-E1DB-7C48-ABA2-F44BB6932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Challenges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dynamic</a:t>
            </a:r>
            <a:r>
              <a:rPr lang="zh-CN" altLang="en-US" dirty="0"/>
              <a:t> </a:t>
            </a:r>
            <a:r>
              <a:rPr lang="en-US" altLang="zh-CN" dirty="0"/>
              <a:t>resource</a:t>
            </a:r>
            <a:r>
              <a:rPr lang="zh-CN" altLang="en-US" dirty="0"/>
              <a:t> </a:t>
            </a:r>
            <a:r>
              <a:rPr lang="en-US" altLang="zh-CN" dirty="0"/>
              <a:t>allocation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021B435-7A69-4948-BE4D-9D71D79BD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Rectangle: Rounded Corners 16">
            <a:extLst>
              <a:ext uri="{FF2B5EF4-FFF2-40B4-BE49-F238E27FC236}">
                <a16:creationId xmlns:a16="http://schemas.microsoft.com/office/drawing/2014/main" id="{FE1CFA63-D3E5-D645-A993-2B146EB63538}"/>
              </a:ext>
            </a:extLst>
          </p:cNvPr>
          <p:cNvSpPr/>
          <p:nvPr/>
        </p:nvSpPr>
        <p:spPr>
          <a:xfrm>
            <a:off x="1466849" y="1906073"/>
            <a:ext cx="4058187" cy="871338"/>
          </a:xfrm>
          <a:prstGeom prst="roundRect">
            <a:avLst/>
          </a:prstGeom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Definition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800" dirty="0">
              <a:solidFill>
                <a:prstClr val="black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application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utility</a:t>
            </a:r>
          </a:p>
        </p:txBody>
      </p:sp>
      <p:sp>
        <p:nvSpPr>
          <p:cNvPr id="11" name="Rectangle: Rounded Corners 16">
            <a:extLst>
              <a:ext uri="{FF2B5EF4-FFF2-40B4-BE49-F238E27FC236}">
                <a16:creationId xmlns:a16="http://schemas.microsoft.com/office/drawing/2014/main" id="{28542C0F-0BDC-B246-B45C-9DA4C45C75AA}"/>
              </a:ext>
            </a:extLst>
          </p:cNvPr>
          <p:cNvSpPr/>
          <p:nvPr/>
        </p:nvSpPr>
        <p:spPr>
          <a:xfrm>
            <a:off x="1466850" y="3315098"/>
            <a:ext cx="4058186" cy="871338"/>
          </a:xfrm>
          <a:prstGeom prst="roundRect">
            <a:avLst/>
          </a:prstGeom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Unknown and dynamic utility functions </a:t>
            </a:r>
          </a:p>
        </p:txBody>
      </p: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CA728546-6D9C-F941-9416-C03363734867}"/>
              </a:ext>
            </a:extLst>
          </p:cNvPr>
          <p:cNvSpPr/>
          <p:nvPr/>
        </p:nvSpPr>
        <p:spPr>
          <a:xfrm>
            <a:off x="1466849" y="4871126"/>
            <a:ext cx="4058185" cy="871338"/>
          </a:xfrm>
          <a:prstGeom prst="roundRect">
            <a:avLst/>
          </a:prstGeom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Multiple paths of an application </a:t>
            </a:r>
          </a:p>
        </p:txBody>
      </p:sp>
      <p:sp>
        <p:nvSpPr>
          <p:cNvPr id="7" name="Rectangle: Rounded Corners 16">
            <a:extLst>
              <a:ext uri="{FF2B5EF4-FFF2-40B4-BE49-F238E27FC236}">
                <a16:creationId xmlns:a16="http://schemas.microsoft.com/office/drawing/2014/main" id="{2F7A00F3-3B0E-1944-A3EF-59F38B49A387}"/>
              </a:ext>
            </a:extLst>
          </p:cNvPr>
          <p:cNvSpPr/>
          <p:nvPr/>
        </p:nvSpPr>
        <p:spPr>
          <a:xfrm>
            <a:off x="6666966" y="1870804"/>
            <a:ext cx="4058187" cy="871338"/>
          </a:xfrm>
          <a:prstGeom prst="roundRect">
            <a:avLst/>
          </a:prstGeom>
          <a:ln w="50800">
            <a:solidFill>
              <a:srgbClr val="DA615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hit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ratio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800" dirty="0">
              <a:solidFill>
                <a:prstClr val="black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by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default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783B643-E4CA-D045-B802-732BA473B0A6}"/>
              </a:ext>
            </a:extLst>
          </p:cNvPr>
          <p:cNvCxnSpPr>
            <a:cxnSpLocks/>
          </p:cNvCxnSpPr>
          <p:nvPr/>
        </p:nvCxnSpPr>
        <p:spPr>
          <a:xfrm>
            <a:off x="5566347" y="2296627"/>
            <a:ext cx="1059305" cy="0"/>
          </a:xfrm>
          <a:prstGeom prst="straightConnector1">
            <a:avLst/>
          </a:prstGeom>
          <a:ln w="50800">
            <a:solidFill>
              <a:srgbClr val="D45655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5672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1" animBg="1"/>
      <p:bldP spid="12" grpId="1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68621-F305-AB44-BA3E-B8AE8187A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Memory</a:t>
            </a:r>
            <a:r>
              <a:rPr lang="zh-CN" altLang="en-US" dirty="0"/>
              <a:t> </a:t>
            </a:r>
            <a:r>
              <a:rPr lang="en-US" altLang="zh-CN" dirty="0"/>
              <a:t>hit</a:t>
            </a:r>
            <a:r>
              <a:rPr lang="zh-CN" altLang="en-US" dirty="0"/>
              <a:t> </a:t>
            </a:r>
            <a:r>
              <a:rPr lang="en-US" altLang="zh-CN" dirty="0"/>
              <a:t>ratio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default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C6B81-69C3-8B47-AD3E-BA97DA6DB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3540" y="2819229"/>
            <a:ext cx="6506719" cy="3115722"/>
          </a:xfr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solidFill>
                  <a:srgbClr val="DA615F"/>
                </a:solidFill>
              </a:rPr>
              <a:t>Application-agnostic</a:t>
            </a: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solidFill>
                  <a:srgbClr val="DA615F"/>
                </a:solidFill>
              </a:rPr>
              <a:t>Reflect</a:t>
            </a:r>
            <a:r>
              <a:rPr lang="zh-CN" altLang="en-US" dirty="0">
                <a:solidFill>
                  <a:srgbClr val="DA615F"/>
                </a:solidFill>
              </a:rPr>
              <a:t> </a:t>
            </a:r>
            <a:r>
              <a:rPr lang="en-US" altLang="zh-CN" dirty="0">
                <a:solidFill>
                  <a:srgbClr val="DA615F"/>
                </a:solidFill>
              </a:rPr>
              <a:t>application-level</a:t>
            </a:r>
            <a:r>
              <a:rPr lang="zh-CN" altLang="en-US" dirty="0">
                <a:solidFill>
                  <a:srgbClr val="DA615F"/>
                </a:solidFill>
              </a:rPr>
              <a:t> </a:t>
            </a:r>
            <a:r>
              <a:rPr lang="en-US" altLang="zh-CN" dirty="0">
                <a:solidFill>
                  <a:srgbClr val="DA615F"/>
                </a:solidFill>
              </a:rPr>
              <a:t>performance</a:t>
            </a:r>
          </a:p>
          <a:p>
            <a:pPr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dirty="0">
                <a:solidFill>
                  <a:srgbClr val="DA615F"/>
                </a:solidFill>
              </a:rPr>
              <a:t>Computed</a:t>
            </a:r>
            <a:r>
              <a:rPr lang="zh-CN" altLang="en-US" dirty="0">
                <a:solidFill>
                  <a:srgbClr val="DA615F"/>
                </a:solidFill>
              </a:rPr>
              <a:t> </a:t>
            </a:r>
            <a:r>
              <a:rPr lang="en-US" altLang="zh-CN" dirty="0">
                <a:solidFill>
                  <a:srgbClr val="DA615F"/>
                </a:solidFill>
              </a:rPr>
              <a:t>online</a:t>
            </a:r>
            <a:endParaRPr lang="en-US" dirty="0">
              <a:solidFill>
                <a:srgbClr val="DA615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6F8D8B-FEE5-B84F-84FC-1E3F66A0D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51" descr="Router_wFirewall">
            <a:extLst>
              <a:ext uri="{FF2B5EF4-FFF2-40B4-BE49-F238E27FC236}">
                <a16:creationId xmlns:a16="http://schemas.microsoft.com/office/drawing/2014/main" id="{45B803FF-0A5E-F745-88FF-5B1B70588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4290" y="2242589"/>
            <a:ext cx="754940" cy="609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99244BFF-D02B-F14D-B798-4E1D5A9891DC}"/>
              </a:ext>
            </a:extLst>
          </p:cNvPr>
          <p:cNvSpPr/>
          <p:nvPr/>
        </p:nvSpPr>
        <p:spPr>
          <a:xfrm>
            <a:off x="1195220" y="2384962"/>
            <a:ext cx="1634836" cy="3250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D1DC33-BDEB-FB47-B8B0-1F3AF15F1E4E}"/>
              </a:ext>
            </a:extLst>
          </p:cNvPr>
          <p:cNvSpPr txBox="1"/>
          <p:nvPr/>
        </p:nvSpPr>
        <p:spPr>
          <a:xfrm>
            <a:off x="1195220" y="1923297"/>
            <a:ext cx="2126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packets</a:t>
            </a: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B8B2C59A-BEC8-104C-99C4-14DF4B837570}"/>
              </a:ext>
            </a:extLst>
          </p:cNvPr>
          <p:cNvSpPr/>
          <p:nvPr/>
        </p:nvSpPr>
        <p:spPr>
          <a:xfrm rot="5400000">
            <a:off x="2913050" y="3265824"/>
            <a:ext cx="817418" cy="1562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8A7131B7-62CB-9144-8F0B-9B72B26BBE9F}"/>
              </a:ext>
            </a:extLst>
          </p:cNvPr>
          <p:cNvSpPr/>
          <p:nvPr/>
        </p:nvSpPr>
        <p:spPr>
          <a:xfrm>
            <a:off x="4056316" y="1527983"/>
            <a:ext cx="1440674" cy="1165710"/>
          </a:xfrm>
          <a:prstGeom prst="wedgeRoundRectCallout">
            <a:avLst>
              <a:gd name="adj1" fmla="val -74242"/>
              <a:gd name="adj2" fmla="val 30801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i="1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</a:t>
            </a:r>
            <a:r>
              <a:rPr lang="zh-CN" altLang="en-US" dirty="0">
                <a:solidFill>
                  <a:schemeClr val="tx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packets</a:t>
            </a:r>
            <a:r>
              <a:rPr lang="zh-CN" altLang="en-US" dirty="0">
                <a:solidFill>
                  <a:schemeClr val="tx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processed</a:t>
            </a:r>
            <a:r>
              <a:rPr lang="zh-CN" altLang="en-US" dirty="0">
                <a:solidFill>
                  <a:schemeClr val="tx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by</a:t>
            </a:r>
            <a:r>
              <a:rPr lang="zh-CN" altLang="en-US" dirty="0">
                <a:solidFill>
                  <a:schemeClr val="tx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</a:t>
            </a:r>
            <a:r>
              <a:rPr lang="zh-CN" altLang="en-US" dirty="0">
                <a:solidFill>
                  <a:schemeClr val="tx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</a:t>
            </a:r>
            <a:endParaRPr lang="en-US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2" name="Graphic 11" descr="Database outline">
            <a:extLst>
              <a:ext uri="{FF2B5EF4-FFF2-40B4-BE49-F238E27FC236}">
                <a16:creationId xmlns:a16="http://schemas.microsoft.com/office/drawing/2014/main" id="{87FCC08C-694C-6A45-AEEF-5393D99454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64559" y="3707802"/>
            <a:ext cx="91440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CF05420-06A0-B547-BC8D-BA1705F60A4D}"/>
              </a:ext>
            </a:extLst>
          </p:cNvPr>
          <p:cNvSpPr txBox="1"/>
          <p:nvPr/>
        </p:nvSpPr>
        <p:spPr>
          <a:xfrm>
            <a:off x="1923246" y="4489476"/>
            <a:ext cx="2597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Fallback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mechanism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6EF3425-0F49-7F43-9348-B57F862EED1A}"/>
              </a:ext>
            </a:extLst>
          </p:cNvPr>
          <p:cNvSpPr txBox="1"/>
          <p:nvPr/>
        </p:nvSpPr>
        <p:spPr>
          <a:xfrm>
            <a:off x="1721891" y="3040308"/>
            <a:ext cx="2126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n-m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packets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A872E81-D9F2-824B-98D0-9256E9961DF3}"/>
                  </a:ext>
                </a:extLst>
              </p:cNvPr>
              <p:cNvSpPr txBox="1"/>
              <p:nvPr/>
            </p:nvSpPr>
            <p:spPr>
              <a:xfrm>
                <a:off x="1477984" y="5146377"/>
                <a:ext cx="3531322" cy="7248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1" i="1" smtClean="0">
                          <a:solidFill>
                            <a:srgbClr val="DA615F"/>
                          </a:solidFill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𝒉𝒊𝒕</m:t>
                      </m:r>
                      <m:r>
                        <a:rPr lang="zh-CN" altLang="en-US" sz="2400" b="1" i="1" smtClean="0">
                          <a:solidFill>
                            <a:srgbClr val="DA615F"/>
                          </a:solidFill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 </m:t>
                      </m:r>
                      <m:r>
                        <a:rPr lang="en-US" altLang="zh-CN" sz="2400" b="1" i="1" smtClean="0">
                          <a:solidFill>
                            <a:srgbClr val="DA615F"/>
                          </a:solidFill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𝒓𝒂𝒕𝒊𝒐</m:t>
                      </m:r>
                      <m:r>
                        <a:rPr lang="en-US" altLang="zh-CN" sz="2400" b="1" i="1" smtClean="0">
                          <a:solidFill>
                            <a:srgbClr val="DA615F"/>
                          </a:solidFill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=</m:t>
                      </m:r>
                      <m:r>
                        <a:rPr lang="zh-CN" altLang="en-US" sz="2400" b="1" i="1" smtClean="0">
                          <a:solidFill>
                            <a:srgbClr val="DA615F"/>
                          </a:solidFill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 </m:t>
                      </m:r>
                      <m:f>
                        <m:fPr>
                          <m:ctrlPr>
                            <a:rPr lang="en-US" altLang="zh-CN" sz="2400" b="1" i="1" smtClean="0">
                              <a:solidFill>
                                <a:srgbClr val="DA615F"/>
                              </a:solidFill>
                              <a:latin typeface="Cambria Math" panose="02040503050406030204" pitchFamily="18" charset="0"/>
                              <a:ea typeface="Helvetica Neue" panose="02000503000000020004" pitchFamily="2" charset="0"/>
                              <a:cs typeface="Helvetica Neue" panose="02000503000000020004" pitchFamily="2" charset="0"/>
                            </a:rPr>
                          </m:ctrlPr>
                        </m:fPr>
                        <m:num>
                          <m:r>
                            <a:rPr lang="en-US" altLang="zh-CN" sz="2400" b="1" i="1" smtClean="0">
                              <a:solidFill>
                                <a:srgbClr val="DA615F"/>
                              </a:solidFill>
                              <a:latin typeface="Cambria Math" panose="02040503050406030204" pitchFamily="18" charset="0"/>
                              <a:ea typeface="Helvetica Neue" panose="02000503000000020004" pitchFamily="2" charset="0"/>
                              <a:cs typeface="Helvetica Neue" panose="02000503000000020004" pitchFamily="2" charset="0"/>
                            </a:rPr>
                            <m:t>𝒎</m:t>
                          </m:r>
                        </m:num>
                        <m:den>
                          <m:r>
                            <a:rPr lang="en-US" altLang="zh-CN" sz="2400" b="1" i="1" smtClean="0">
                              <a:solidFill>
                                <a:srgbClr val="DA615F"/>
                              </a:solidFill>
                              <a:latin typeface="Cambria Math" panose="02040503050406030204" pitchFamily="18" charset="0"/>
                              <a:ea typeface="Helvetica Neue" panose="02000503000000020004" pitchFamily="2" charset="0"/>
                              <a:cs typeface="Helvetica Neue" panose="02000503000000020004" pitchFamily="2" charset="0"/>
                            </a:rPr>
                            <m:t>𝒏</m:t>
                          </m:r>
                        </m:den>
                      </m:f>
                    </m:oMath>
                  </m:oMathPara>
                </a14:m>
                <a:endParaRPr lang="en-US" sz="2400" b="1" dirty="0">
                  <a:solidFill>
                    <a:srgbClr val="DA615F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A872E81-D9F2-824B-98D0-9256E9961D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7984" y="5146377"/>
                <a:ext cx="3531322" cy="724878"/>
              </a:xfrm>
              <a:prstGeom prst="rect">
                <a:avLst/>
              </a:prstGeom>
              <a:blipFill>
                <a:blip r:embed="rId6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383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10" grpId="0" animBg="1"/>
      <p:bldP spid="13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3C53C-E1DB-7C48-ABA2-F44BB6932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Challenges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dynamic</a:t>
            </a:r>
            <a:r>
              <a:rPr lang="zh-CN" altLang="en-US" dirty="0"/>
              <a:t> </a:t>
            </a:r>
            <a:r>
              <a:rPr lang="en-US" altLang="zh-CN" dirty="0"/>
              <a:t>resource</a:t>
            </a:r>
            <a:r>
              <a:rPr lang="zh-CN" altLang="en-US" dirty="0"/>
              <a:t> </a:t>
            </a:r>
            <a:r>
              <a:rPr lang="en-US" altLang="zh-CN" dirty="0"/>
              <a:t>allocation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021B435-7A69-4948-BE4D-9D71D79BD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Rectangle: Rounded Corners 16">
            <a:extLst>
              <a:ext uri="{FF2B5EF4-FFF2-40B4-BE49-F238E27FC236}">
                <a16:creationId xmlns:a16="http://schemas.microsoft.com/office/drawing/2014/main" id="{FE1CFA63-D3E5-D645-A993-2B146EB63538}"/>
              </a:ext>
            </a:extLst>
          </p:cNvPr>
          <p:cNvSpPr/>
          <p:nvPr/>
        </p:nvSpPr>
        <p:spPr>
          <a:xfrm>
            <a:off x="1466849" y="1906073"/>
            <a:ext cx="4058187" cy="871338"/>
          </a:xfrm>
          <a:prstGeom prst="roundRect">
            <a:avLst/>
          </a:prstGeom>
          <a:ln w="5080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Definition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800" dirty="0">
              <a:solidFill>
                <a:prstClr val="black">
                  <a:alpha val="49607"/>
                </a:prst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application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utility</a:t>
            </a:r>
          </a:p>
        </p:txBody>
      </p:sp>
      <p:sp>
        <p:nvSpPr>
          <p:cNvPr id="11" name="Rectangle: Rounded Corners 16">
            <a:extLst>
              <a:ext uri="{FF2B5EF4-FFF2-40B4-BE49-F238E27FC236}">
                <a16:creationId xmlns:a16="http://schemas.microsoft.com/office/drawing/2014/main" id="{28542C0F-0BDC-B246-B45C-9DA4C45C75AA}"/>
              </a:ext>
            </a:extLst>
          </p:cNvPr>
          <p:cNvSpPr/>
          <p:nvPr/>
        </p:nvSpPr>
        <p:spPr>
          <a:xfrm>
            <a:off x="1466850" y="3315098"/>
            <a:ext cx="4058186" cy="871338"/>
          </a:xfrm>
          <a:prstGeom prst="roundRect">
            <a:avLst/>
          </a:prstGeom>
          <a:ln w="5080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Unknown and dynamic utility functions </a:t>
            </a:r>
          </a:p>
        </p:txBody>
      </p: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CA728546-6D9C-F941-9416-C03363734867}"/>
              </a:ext>
            </a:extLst>
          </p:cNvPr>
          <p:cNvSpPr/>
          <p:nvPr/>
        </p:nvSpPr>
        <p:spPr>
          <a:xfrm>
            <a:off x="1466849" y="4871126"/>
            <a:ext cx="4058185" cy="871338"/>
          </a:xfrm>
          <a:prstGeom prst="roundRect">
            <a:avLst/>
          </a:prstGeom>
          <a:ln w="5080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Multiple paths of an application </a:t>
            </a:r>
          </a:p>
        </p:txBody>
      </p:sp>
      <p:sp>
        <p:nvSpPr>
          <p:cNvPr id="7" name="Rectangle: Rounded Corners 16">
            <a:extLst>
              <a:ext uri="{FF2B5EF4-FFF2-40B4-BE49-F238E27FC236}">
                <a16:creationId xmlns:a16="http://schemas.microsoft.com/office/drawing/2014/main" id="{2F7A00F3-3B0E-1944-A3EF-59F38B49A387}"/>
              </a:ext>
            </a:extLst>
          </p:cNvPr>
          <p:cNvSpPr/>
          <p:nvPr/>
        </p:nvSpPr>
        <p:spPr>
          <a:xfrm>
            <a:off x="6666966" y="1870804"/>
            <a:ext cx="4058187" cy="871338"/>
          </a:xfrm>
          <a:prstGeom prst="roundRect">
            <a:avLst/>
          </a:prstGeom>
          <a:ln w="50800">
            <a:solidFill>
              <a:srgbClr val="DA615F">
                <a:alpha val="50000"/>
              </a:srgb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hit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ratio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800" dirty="0">
              <a:solidFill>
                <a:prstClr val="black">
                  <a:alpha val="49607"/>
                </a:prst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by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default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783B643-E4CA-D045-B802-732BA473B0A6}"/>
              </a:ext>
            </a:extLst>
          </p:cNvPr>
          <p:cNvCxnSpPr>
            <a:cxnSpLocks/>
          </p:cNvCxnSpPr>
          <p:nvPr/>
        </p:nvCxnSpPr>
        <p:spPr>
          <a:xfrm>
            <a:off x="5566347" y="2296627"/>
            <a:ext cx="1059305" cy="0"/>
          </a:xfrm>
          <a:prstGeom prst="straightConnector1">
            <a:avLst/>
          </a:prstGeom>
          <a:ln w="50800">
            <a:solidFill>
              <a:srgbClr val="DA615F">
                <a:alpha val="50000"/>
              </a:srgbClr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6">
            <a:extLst>
              <a:ext uri="{FF2B5EF4-FFF2-40B4-BE49-F238E27FC236}">
                <a16:creationId xmlns:a16="http://schemas.microsoft.com/office/drawing/2014/main" id="{D9FB9A45-3CB3-A742-81C7-B21A45016200}"/>
              </a:ext>
            </a:extLst>
          </p:cNvPr>
          <p:cNvSpPr/>
          <p:nvPr/>
        </p:nvSpPr>
        <p:spPr>
          <a:xfrm>
            <a:off x="6666966" y="3315098"/>
            <a:ext cx="4058187" cy="871338"/>
          </a:xfrm>
          <a:prstGeom prst="roundRect">
            <a:avLst/>
          </a:prstGeom>
          <a:ln w="50800">
            <a:solidFill>
              <a:srgbClr val="DA615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Online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utility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800" dirty="0">
              <a:solidFill>
                <a:prstClr val="black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curve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estimation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6813242-A4F0-4E42-AB66-C535C7A1D483}"/>
              </a:ext>
            </a:extLst>
          </p:cNvPr>
          <p:cNvCxnSpPr>
            <a:cxnSpLocks/>
          </p:cNvCxnSpPr>
          <p:nvPr/>
        </p:nvCxnSpPr>
        <p:spPr>
          <a:xfrm>
            <a:off x="5566347" y="3740921"/>
            <a:ext cx="1059305" cy="0"/>
          </a:xfrm>
          <a:prstGeom prst="straightConnector1">
            <a:avLst/>
          </a:prstGeom>
          <a:ln w="50800">
            <a:solidFill>
              <a:srgbClr val="D45655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405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3C53C-E1DB-7C48-ABA2-F44BB6932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Online</a:t>
            </a:r>
            <a:r>
              <a:rPr lang="zh-CN" altLang="en-US" dirty="0"/>
              <a:t> </a:t>
            </a:r>
            <a:r>
              <a:rPr lang="en-US" altLang="zh-CN" dirty="0"/>
              <a:t>utility</a:t>
            </a:r>
            <a:r>
              <a:rPr lang="zh-CN" altLang="en-US" dirty="0"/>
              <a:t> </a:t>
            </a:r>
            <a:r>
              <a:rPr lang="en-US" altLang="zh-CN" dirty="0"/>
              <a:t>curve</a:t>
            </a:r>
            <a:r>
              <a:rPr lang="zh-CN" altLang="en-US" dirty="0"/>
              <a:t> </a:t>
            </a:r>
            <a:r>
              <a:rPr lang="en-US" altLang="zh-CN" dirty="0"/>
              <a:t>estimation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B7746D-E93E-194C-92AF-53C5FDA56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349" y="1588571"/>
            <a:ext cx="6464489" cy="27092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97AFA2-FFBF-1E45-AFED-0281DF45D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3794" y="4297860"/>
            <a:ext cx="3606800" cy="41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CE53AD-198A-2A44-815E-F6345F1C44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1357" y="4298140"/>
            <a:ext cx="3708400" cy="44450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ECEA66E-C4DE-9E48-9BC9-179E83683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16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537AA97-682A-D644-99E7-CD8936446471}"/>
                  </a:ext>
                </a:extLst>
              </p:cNvPr>
              <p:cNvSpPr txBox="1"/>
              <p:nvPr/>
            </p:nvSpPr>
            <p:spPr>
              <a:xfrm>
                <a:off x="2687460" y="5269429"/>
                <a:ext cx="630779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DA615F"/>
                        </a:solidFill>
                        <a:latin typeface="Cambria Math" panose="02040503050406030204" pitchFamily="18" charset="0"/>
                        <a:ea typeface="Helvetica Neue" panose="02000503000000020004" pitchFamily="2" charset="0"/>
                        <a:cs typeface="Helvetica Neue" panose="02000503000000020004" pitchFamily="2" charset="0"/>
                      </a:rPr>
                      <m:t>𝑐𝑓</m:t>
                    </m:r>
                  </m:oMath>
                </a14:m>
                <a:r>
                  <a:rPr lang="en-US" altLang="zh-CN" sz="2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:</a:t>
                </a:r>
                <a:r>
                  <a:rPr lang="zh-CN" altLang="en-US" sz="2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</a:t>
                </a:r>
                <a:r>
                  <a:rPr lang="en-US" altLang="zh-CN" sz="2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compensate</a:t>
                </a:r>
                <a:r>
                  <a:rPr lang="zh-CN" altLang="en-US" sz="2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</a:t>
                </a:r>
                <a:r>
                  <a:rPr lang="en-US" altLang="zh-CN" sz="2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for</a:t>
                </a:r>
                <a:r>
                  <a:rPr lang="zh-CN" altLang="en-US" sz="2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</a:t>
                </a:r>
                <a:r>
                  <a:rPr lang="en-US" altLang="zh-CN" sz="2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the</a:t>
                </a:r>
                <a:r>
                  <a:rPr lang="zh-CN" altLang="en-US" sz="2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</a:t>
                </a:r>
                <a:r>
                  <a:rPr lang="en-US" altLang="zh-CN" sz="2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diminishing</a:t>
                </a:r>
                <a:r>
                  <a:rPr lang="zh-CN" altLang="en-US" sz="2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</a:t>
                </a:r>
                <a:r>
                  <a:rPr lang="en-US" altLang="zh-CN" sz="24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return</a:t>
                </a:r>
                <a:endParaRPr lang="en-US" sz="24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537AA97-682A-D644-99E7-CD89364464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7460" y="5269429"/>
                <a:ext cx="6307793" cy="461665"/>
              </a:xfrm>
              <a:prstGeom prst="rect">
                <a:avLst/>
              </a:prstGeom>
              <a:blipFill>
                <a:blip r:embed="rId6"/>
                <a:stretch>
                  <a:fillRect l="-803" t="-13158" b="-26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A23FDE81-A439-4841-AB0C-DB2F5F23068B}"/>
              </a:ext>
            </a:extLst>
          </p:cNvPr>
          <p:cNvSpPr/>
          <p:nvPr/>
        </p:nvSpPr>
        <p:spPr>
          <a:xfrm>
            <a:off x="5170593" y="1544924"/>
            <a:ext cx="5365376" cy="3197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0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7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3C53C-E1DB-7C48-ABA2-F44BB6932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Dynamic</a:t>
            </a:r>
            <a:r>
              <a:rPr lang="zh-CN" altLang="en-US" dirty="0"/>
              <a:t> </a:t>
            </a:r>
            <a:r>
              <a:rPr lang="en-US" altLang="zh-CN" dirty="0"/>
              <a:t>resource</a:t>
            </a:r>
            <a:r>
              <a:rPr lang="zh-CN" altLang="en-US" dirty="0"/>
              <a:t> </a:t>
            </a:r>
            <a:r>
              <a:rPr lang="en-US" altLang="zh-CN" dirty="0"/>
              <a:t>allocation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021B435-7A69-4948-BE4D-9D71D79BD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0" name="Rectangle: Rounded Corners 16">
            <a:extLst>
              <a:ext uri="{FF2B5EF4-FFF2-40B4-BE49-F238E27FC236}">
                <a16:creationId xmlns:a16="http://schemas.microsoft.com/office/drawing/2014/main" id="{FE1CFA63-D3E5-D645-A993-2B146EB63538}"/>
              </a:ext>
            </a:extLst>
          </p:cNvPr>
          <p:cNvSpPr/>
          <p:nvPr/>
        </p:nvSpPr>
        <p:spPr>
          <a:xfrm>
            <a:off x="1466849" y="1906073"/>
            <a:ext cx="4058187" cy="871338"/>
          </a:xfrm>
          <a:prstGeom prst="roundRect">
            <a:avLst/>
          </a:prstGeom>
          <a:ln w="5080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Definition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800" dirty="0">
              <a:solidFill>
                <a:prstClr val="black">
                  <a:alpha val="49607"/>
                </a:prst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application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utility</a:t>
            </a:r>
          </a:p>
        </p:txBody>
      </p:sp>
      <p:sp>
        <p:nvSpPr>
          <p:cNvPr id="11" name="Rectangle: Rounded Corners 16">
            <a:extLst>
              <a:ext uri="{FF2B5EF4-FFF2-40B4-BE49-F238E27FC236}">
                <a16:creationId xmlns:a16="http://schemas.microsoft.com/office/drawing/2014/main" id="{28542C0F-0BDC-B246-B45C-9DA4C45C75AA}"/>
              </a:ext>
            </a:extLst>
          </p:cNvPr>
          <p:cNvSpPr/>
          <p:nvPr/>
        </p:nvSpPr>
        <p:spPr>
          <a:xfrm>
            <a:off x="1466850" y="3315098"/>
            <a:ext cx="4058186" cy="871338"/>
          </a:xfrm>
          <a:prstGeom prst="roundRect">
            <a:avLst/>
          </a:prstGeom>
          <a:solidFill>
            <a:schemeClr val="lt1"/>
          </a:solidFill>
          <a:ln w="5080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2800" dirty="0">
                <a:solidFill>
                  <a:prstClr val="black">
                    <a:alpha val="50072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Unknown and dynamic utility functions </a:t>
            </a:r>
          </a:p>
        </p:txBody>
      </p: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CA728546-6D9C-F941-9416-C03363734867}"/>
              </a:ext>
            </a:extLst>
          </p:cNvPr>
          <p:cNvSpPr/>
          <p:nvPr/>
        </p:nvSpPr>
        <p:spPr>
          <a:xfrm>
            <a:off x="1466849" y="4871126"/>
            <a:ext cx="4058185" cy="871338"/>
          </a:xfrm>
          <a:prstGeom prst="roundRect">
            <a:avLst/>
          </a:prstGeom>
          <a:ln w="5080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Multiple paths of an application </a:t>
            </a:r>
          </a:p>
        </p:txBody>
      </p:sp>
      <p:sp>
        <p:nvSpPr>
          <p:cNvPr id="7" name="Rectangle: Rounded Corners 16">
            <a:extLst>
              <a:ext uri="{FF2B5EF4-FFF2-40B4-BE49-F238E27FC236}">
                <a16:creationId xmlns:a16="http://schemas.microsoft.com/office/drawing/2014/main" id="{2F7A00F3-3B0E-1944-A3EF-59F38B49A387}"/>
              </a:ext>
            </a:extLst>
          </p:cNvPr>
          <p:cNvSpPr/>
          <p:nvPr/>
        </p:nvSpPr>
        <p:spPr>
          <a:xfrm>
            <a:off x="6666966" y="1870804"/>
            <a:ext cx="4058187" cy="871338"/>
          </a:xfrm>
          <a:prstGeom prst="roundRect">
            <a:avLst/>
          </a:prstGeom>
          <a:ln w="50800">
            <a:solidFill>
              <a:srgbClr val="DA615F">
                <a:alpha val="50000"/>
              </a:srgb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hit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ratio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800" dirty="0">
              <a:solidFill>
                <a:prstClr val="black">
                  <a:alpha val="49607"/>
                </a:prst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by</a:t>
            </a:r>
            <a:r>
              <a:rPr lang="zh-CN" altLang="en-US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49607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default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783B643-E4CA-D045-B802-732BA473B0A6}"/>
              </a:ext>
            </a:extLst>
          </p:cNvPr>
          <p:cNvCxnSpPr>
            <a:cxnSpLocks/>
          </p:cNvCxnSpPr>
          <p:nvPr/>
        </p:nvCxnSpPr>
        <p:spPr>
          <a:xfrm>
            <a:off x="5566347" y="2296627"/>
            <a:ext cx="1059305" cy="0"/>
          </a:xfrm>
          <a:prstGeom prst="straightConnector1">
            <a:avLst/>
          </a:prstGeom>
          <a:ln w="50800">
            <a:solidFill>
              <a:srgbClr val="DA615F">
                <a:alpha val="50000"/>
              </a:srgbClr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6">
            <a:extLst>
              <a:ext uri="{FF2B5EF4-FFF2-40B4-BE49-F238E27FC236}">
                <a16:creationId xmlns:a16="http://schemas.microsoft.com/office/drawing/2014/main" id="{D9FB9A45-3CB3-A742-81C7-B21A45016200}"/>
              </a:ext>
            </a:extLst>
          </p:cNvPr>
          <p:cNvSpPr/>
          <p:nvPr/>
        </p:nvSpPr>
        <p:spPr>
          <a:xfrm>
            <a:off x="6666966" y="3315098"/>
            <a:ext cx="4058187" cy="871338"/>
          </a:xfrm>
          <a:prstGeom prst="roundRect">
            <a:avLst/>
          </a:prstGeom>
          <a:solidFill>
            <a:schemeClr val="lt1"/>
          </a:solidFill>
          <a:ln w="50800">
            <a:solidFill>
              <a:srgbClr val="DA615F">
                <a:alpha val="50060"/>
              </a:srgb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>
                    <a:alpha val="50072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Online</a:t>
            </a:r>
            <a:r>
              <a:rPr lang="zh-CN" altLang="en-US" sz="2800" dirty="0">
                <a:solidFill>
                  <a:prstClr val="black">
                    <a:alpha val="50072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50072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utility</a:t>
            </a:r>
            <a:r>
              <a:rPr lang="zh-CN" altLang="en-US" sz="2800" dirty="0">
                <a:solidFill>
                  <a:prstClr val="black">
                    <a:alpha val="50072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800" dirty="0">
              <a:solidFill>
                <a:prstClr val="black">
                  <a:alpha val="50072"/>
                </a:prstClr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>
                    <a:alpha val="50072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curve</a:t>
            </a:r>
            <a:r>
              <a:rPr lang="zh-CN" altLang="en-US" sz="2800" dirty="0">
                <a:solidFill>
                  <a:prstClr val="black">
                    <a:alpha val="50072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>
                    <a:alpha val="50072"/>
                  </a:prst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estimation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6813242-A4F0-4E42-AB66-C535C7A1D483}"/>
              </a:ext>
            </a:extLst>
          </p:cNvPr>
          <p:cNvCxnSpPr>
            <a:cxnSpLocks/>
          </p:cNvCxnSpPr>
          <p:nvPr/>
        </p:nvCxnSpPr>
        <p:spPr>
          <a:xfrm>
            <a:off x="5566347" y="3740921"/>
            <a:ext cx="1059305" cy="0"/>
          </a:xfrm>
          <a:prstGeom prst="straightConnector1">
            <a:avLst/>
          </a:prstGeom>
          <a:ln w="50800">
            <a:solidFill>
              <a:srgbClr val="DA615F">
                <a:alpha val="50060"/>
              </a:srgbClr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D9A1255B-86A1-5649-A5C9-EF6F5B292E56}"/>
              </a:ext>
            </a:extLst>
          </p:cNvPr>
          <p:cNvSpPr/>
          <p:nvPr/>
        </p:nvSpPr>
        <p:spPr>
          <a:xfrm>
            <a:off x="6666966" y="4871126"/>
            <a:ext cx="4058187" cy="871338"/>
          </a:xfrm>
          <a:prstGeom prst="roundRect">
            <a:avLst/>
          </a:prstGeom>
          <a:solidFill>
            <a:schemeClr val="lt1"/>
          </a:solidFill>
          <a:ln w="50800">
            <a:solidFill>
              <a:srgbClr val="DA615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Network-wide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allocation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456479-62A7-9342-8EBC-643041DA15C6}"/>
              </a:ext>
            </a:extLst>
          </p:cNvPr>
          <p:cNvCxnSpPr>
            <a:cxnSpLocks/>
          </p:cNvCxnSpPr>
          <p:nvPr/>
        </p:nvCxnSpPr>
        <p:spPr>
          <a:xfrm>
            <a:off x="5566347" y="5296949"/>
            <a:ext cx="1059305" cy="0"/>
          </a:xfrm>
          <a:prstGeom prst="straightConnector1">
            <a:avLst/>
          </a:prstGeom>
          <a:ln w="50800">
            <a:solidFill>
              <a:srgbClr val="DA615F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EE87180D-FDF0-DA45-90D9-93168A1EB03E}"/>
              </a:ext>
            </a:extLst>
          </p:cNvPr>
          <p:cNvSpPr/>
          <p:nvPr/>
        </p:nvSpPr>
        <p:spPr>
          <a:xfrm>
            <a:off x="1565564" y="2902567"/>
            <a:ext cx="8937916" cy="1410503"/>
          </a:xfrm>
          <a:prstGeom prst="wedgeRoundRectCallout">
            <a:avLst>
              <a:gd name="adj1" fmla="val 28243"/>
              <a:gd name="adj2" fmla="val 75923"/>
              <a:gd name="adj3" fmla="val 16667"/>
            </a:avLst>
          </a:prstGeom>
          <a:solidFill>
            <a:srgbClr val="DA615F"/>
          </a:solidFill>
          <a:ln>
            <a:solidFill>
              <a:srgbClr val="DA6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Ø"/>
            </a:pPr>
            <a:r>
              <a:rPr lang="en-US" altLang="zh-CN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Step</a:t>
            </a:r>
            <a:r>
              <a:rPr lang="zh-CN" altLang="en-US" sz="2800" dirty="0">
                <a:solidFill>
                  <a:schemeClr val="bg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1:</a:t>
            </a:r>
            <a:r>
              <a:rPr lang="zh-CN" altLang="en-US" sz="2800" dirty="0">
                <a:solidFill>
                  <a:schemeClr val="bg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decompose</a:t>
            </a:r>
            <a:r>
              <a:rPr lang="zh-CN" altLang="en-US" sz="2800" dirty="0">
                <a:solidFill>
                  <a:schemeClr val="bg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i="1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over_mem</a:t>
            </a:r>
            <a:r>
              <a:rPr lang="zh-CN" altLang="en-US" sz="2800" i="1" dirty="0">
                <a:solidFill>
                  <a:schemeClr val="bg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</a:t>
            </a:r>
            <a:r>
              <a:rPr lang="zh-CN" altLang="en-US" sz="2800" dirty="0">
                <a:solidFill>
                  <a:schemeClr val="bg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i="1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under_mem</a:t>
            </a:r>
            <a:endParaRPr lang="en-US" altLang="zh-CN" sz="2800" i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Ø"/>
            </a:pPr>
            <a:r>
              <a:rPr lang="en-US" altLang="zh-CN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Step</a:t>
            </a:r>
            <a:r>
              <a:rPr lang="zh-CN" altLang="en-US" sz="2800" dirty="0">
                <a:solidFill>
                  <a:schemeClr val="bg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2:</a:t>
            </a:r>
            <a:r>
              <a:rPr lang="zh-CN" altLang="en-US" sz="2800" dirty="0">
                <a:solidFill>
                  <a:schemeClr val="bg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i="1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over_mem</a:t>
            </a:r>
            <a:r>
              <a:rPr lang="zh-CN" altLang="en-US" sz="2800" i="1" dirty="0">
                <a:solidFill>
                  <a:schemeClr val="bg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-&gt;</a:t>
            </a:r>
            <a:r>
              <a:rPr lang="zh-CN" altLang="en-US" sz="2800" dirty="0">
                <a:solidFill>
                  <a:schemeClr val="bg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i="1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under_mem</a:t>
            </a:r>
            <a:endParaRPr lang="en-US" sz="2800" i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057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B8626-0837-C744-97CA-6362F4BAE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NetVRM</a:t>
            </a:r>
            <a:r>
              <a:rPr lang="zh-CN" altLang="en-US" dirty="0"/>
              <a:t> </a:t>
            </a:r>
            <a:r>
              <a:rPr lang="en-US" altLang="zh-CN" dirty="0"/>
              <a:t>architecture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5284FE-DC01-3249-ADC0-C9859667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A114001-D244-CA46-AF11-87E033FCF51D}"/>
              </a:ext>
            </a:extLst>
          </p:cNvPr>
          <p:cNvSpPr/>
          <p:nvPr/>
        </p:nvSpPr>
        <p:spPr>
          <a:xfrm>
            <a:off x="1194590" y="2196398"/>
            <a:ext cx="1147943" cy="321590"/>
          </a:xfrm>
          <a:prstGeom prst="rect">
            <a:avLst/>
          </a:prstGeom>
          <a:solidFill>
            <a:srgbClr val="FFFFFF">
              <a:lumMod val="85000"/>
            </a:srgbClr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xx.p4vrm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53723C9-3ADE-614A-80FD-AE364775D250}"/>
              </a:ext>
            </a:extLst>
          </p:cNvPr>
          <p:cNvCxnSpPr>
            <a:stCxn id="53" idx="3"/>
            <a:endCxn id="53" idx="1"/>
          </p:cNvCxnSpPr>
          <p:nvPr/>
        </p:nvCxnSpPr>
        <p:spPr>
          <a:xfrm flipH="1">
            <a:off x="3633336" y="3352800"/>
            <a:ext cx="3019647" cy="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3A060F58-3362-A145-ABB8-2846EEF783F3}"/>
              </a:ext>
            </a:extLst>
          </p:cNvPr>
          <p:cNvSpPr/>
          <p:nvPr/>
        </p:nvSpPr>
        <p:spPr>
          <a:xfrm>
            <a:off x="3633336" y="2186134"/>
            <a:ext cx="3019647" cy="2333332"/>
          </a:xfrm>
          <a:prstGeom prst="rect">
            <a:avLst/>
          </a:prstGeom>
          <a:noFill/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F135E94-96EA-D742-9ED6-663C61792E8D}"/>
              </a:ext>
            </a:extLst>
          </p:cNvPr>
          <p:cNvSpPr/>
          <p:nvPr/>
        </p:nvSpPr>
        <p:spPr>
          <a:xfrm>
            <a:off x="4349302" y="3232388"/>
            <a:ext cx="1607157" cy="265176"/>
          </a:xfrm>
          <a:prstGeom prst="rect">
            <a:avLst/>
          </a:prstGeom>
          <a:solidFill>
            <a:srgbClr val="A5A5A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Run-time API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77D102C-B5B9-4648-9A3B-90C63D7B36D1}"/>
              </a:ext>
            </a:extLst>
          </p:cNvPr>
          <p:cNvSpPr/>
          <p:nvPr/>
        </p:nvSpPr>
        <p:spPr>
          <a:xfrm>
            <a:off x="3832067" y="2307496"/>
            <a:ext cx="773363" cy="421975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1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26C459C-8963-1C40-AB2B-7176FE601DC5}"/>
              </a:ext>
            </a:extLst>
          </p:cNvPr>
          <p:cNvCxnSpPr/>
          <p:nvPr/>
        </p:nvCxnSpPr>
        <p:spPr>
          <a:xfrm>
            <a:off x="7121535" y="2189895"/>
            <a:ext cx="269099" cy="0"/>
          </a:xfrm>
          <a:prstGeom prst="straightConnector1">
            <a:avLst/>
          </a:prstGeom>
          <a:noFill/>
          <a:ln w="12700" cap="flat" cmpd="sng" algn="ctr">
            <a:noFill/>
            <a:prstDash val="solid"/>
            <a:miter lim="800000"/>
            <a:tailEnd type="triangle" w="lg" len="med"/>
          </a:ln>
          <a:effectLst/>
        </p:spPr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6B3FF6D-204B-B843-9BB0-DDDAD1EE1E89}"/>
              </a:ext>
            </a:extLst>
          </p:cNvPr>
          <p:cNvCxnSpPr/>
          <p:nvPr/>
        </p:nvCxnSpPr>
        <p:spPr>
          <a:xfrm>
            <a:off x="7186983" y="4183736"/>
            <a:ext cx="249504" cy="0"/>
          </a:xfrm>
          <a:prstGeom prst="straightConnector1">
            <a:avLst/>
          </a:prstGeom>
          <a:noFill/>
          <a:ln w="12700" cap="flat" cmpd="sng" algn="ctr">
            <a:noFill/>
            <a:prstDash val="solid"/>
            <a:miter lim="800000"/>
            <a:tailEnd type="triangle" w="lg" len="med"/>
          </a:ln>
          <a:effectLst/>
        </p:spPr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8D8E3DA1-EDCE-804D-8779-6F5F5C67BA51}"/>
              </a:ext>
            </a:extLst>
          </p:cNvPr>
          <p:cNvSpPr/>
          <p:nvPr/>
        </p:nvSpPr>
        <p:spPr>
          <a:xfrm>
            <a:off x="3830951" y="2856471"/>
            <a:ext cx="2643860" cy="298994"/>
          </a:xfrm>
          <a:prstGeom prst="rect">
            <a:avLst/>
          </a:prstGeom>
          <a:solidFill>
            <a:srgbClr val="D9615F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Virtual Register Memory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6352620-66B4-6741-8128-5E59F1CA2FED}"/>
              </a:ext>
            </a:extLst>
          </p:cNvPr>
          <p:cNvSpPr/>
          <p:nvPr/>
        </p:nvSpPr>
        <p:spPr>
          <a:xfrm>
            <a:off x="5677274" y="2307496"/>
            <a:ext cx="773363" cy="421975"/>
          </a:xfrm>
          <a:prstGeom prst="rect">
            <a:avLst/>
          </a:prstGeom>
          <a:solidFill>
            <a:srgbClr val="4472C4">
              <a:lumMod val="60000"/>
              <a:lumOff val="40000"/>
              <a:alpha val="50196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79446CD-C83E-0F41-80C0-027127580D0A}"/>
              </a:ext>
            </a:extLst>
          </p:cNvPr>
          <p:cNvSpPr txBox="1"/>
          <p:nvPr/>
        </p:nvSpPr>
        <p:spPr>
          <a:xfrm>
            <a:off x="4866681" y="3642212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192">
              <a:defRPr/>
            </a:pPr>
            <a:r>
              <a:rPr lang="mr-IN" sz="28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…</a:t>
            </a:r>
            <a:endParaRPr lang="en-US" sz="2800" kern="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475ECE8-6B72-9A41-B5CF-1A95303A8BE9}"/>
              </a:ext>
            </a:extLst>
          </p:cNvPr>
          <p:cNvSpPr/>
          <p:nvPr/>
        </p:nvSpPr>
        <p:spPr>
          <a:xfrm>
            <a:off x="6027195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1CB3972-0A80-BC48-BF10-7772412A192C}"/>
              </a:ext>
            </a:extLst>
          </p:cNvPr>
          <p:cNvSpPr txBox="1"/>
          <p:nvPr/>
        </p:nvSpPr>
        <p:spPr>
          <a:xfrm>
            <a:off x="6652983" y="4232165"/>
            <a:ext cx="8194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zoom in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2B4B355-CDB4-9E48-B5B7-983334967EC9}"/>
              </a:ext>
            </a:extLst>
          </p:cNvPr>
          <p:cNvSpPr/>
          <p:nvPr/>
        </p:nvSpPr>
        <p:spPr>
          <a:xfrm>
            <a:off x="7160625" y="2060462"/>
            <a:ext cx="3019647" cy="1143000"/>
          </a:xfrm>
          <a:prstGeom prst="rect">
            <a:avLst/>
          </a:prstGeom>
          <a:noFill/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EDEFCAF-0606-B140-9663-5B4B9C9015C4}"/>
              </a:ext>
            </a:extLst>
          </p:cNvPr>
          <p:cNvSpPr/>
          <p:nvPr/>
        </p:nvSpPr>
        <p:spPr>
          <a:xfrm>
            <a:off x="7383812" y="2218353"/>
            <a:ext cx="2576189" cy="640080"/>
          </a:xfrm>
          <a:prstGeom prst="rect">
            <a:avLst/>
          </a:prstGeom>
          <a:solidFill>
            <a:srgbClr val="D9615F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Dynamic Memory Allocation</a:t>
            </a:r>
          </a:p>
        </p:txBody>
      </p:sp>
      <p:pic>
        <p:nvPicPr>
          <p:cNvPr id="65" name="Picture 51" descr="Router_wFirewall">
            <a:extLst>
              <a:ext uri="{FF2B5EF4-FFF2-40B4-BE49-F238E27FC236}">
                <a16:creationId xmlns:a16="http://schemas.microsoft.com/office/drawing/2014/main" id="{B26B64DA-6694-2C48-966D-9C670D487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9969" y="3968600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51" descr="Router_wFirewall">
            <a:extLst>
              <a:ext uri="{FF2B5EF4-FFF2-40B4-BE49-F238E27FC236}">
                <a16:creationId xmlns:a16="http://schemas.microsoft.com/office/drawing/2014/main" id="{1B84F62B-9A5A-8949-A52E-F441E5C63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3443" y="3612153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51" descr="Router_wFirewall">
            <a:extLst>
              <a:ext uri="{FF2B5EF4-FFF2-40B4-BE49-F238E27FC236}">
                <a16:creationId xmlns:a16="http://schemas.microsoft.com/office/drawing/2014/main" id="{9181610B-37A4-2F4A-9863-4DF0114A7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8384" y="4360642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51" descr="Router_wFirewall">
            <a:extLst>
              <a:ext uri="{FF2B5EF4-FFF2-40B4-BE49-F238E27FC236}">
                <a16:creationId xmlns:a16="http://schemas.microsoft.com/office/drawing/2014/main" id="{29CE55CC-7624-0041-80AE-229B15F51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2765" y="3968600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49EFF35-FA98-0C41-8F12-28AF776627E1}"/>
              </a:ext>
            </a:extLst>
          </p:cNvPr>
          <p:cNvCxnSpPr>
            <a:stCxn id="65" idx="3"/>
            <a:endCxn id="66" idx="1"/>
          </p:cNvCxnSpPr>
          <p:nvPr/>
        </p:nvCxnSpPr>
        <p:spPr>
          <a:xfrm flipV="1">
            <a:off x="7807169" y="3796808"/>
            <a:ext cx="746274" cy="356447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E9EEAF9-86B4-A34F-B961-F704BDA62F90}"/>
              </a:ext>
            </a:extLst>
          </p:cNvPr>
          <p:cNvCxnSpPr>
            <a:stCxn id="66" idx="3"/>
            <a:endCxn id="68" idx="1"/>
          </p:cNvCxnSpPr>
          <p:nvPr/>
        </p:nvCxnSpPr>
        <p:spPr>
          <a:xfrm>
            <a:off x="9010643" y="3796808"/>
            <a:ext cx="802122" cy="356447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9D40F16-510E-0D44-8880-32E66A6B372D}"/>
              </a:ext>
            </a:extLst>
          </p:cNvPr>
          <p:cNvCxnSpPr>
            <a:stCxn id="67" idx="3"/>
            <a:endCxn id="68" idx="1"/>
          </p:cNvCxnSpPr>
          <p:nvPr/>
        </p:nvCxnSpPr>
        <p:spPr>
          <a:xfrm flipV="1">
            <a:off x="8925584" y="4153255"/>
            <a:ext cx="887181" cy="39204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F4D5B6C-DE25-AB4D-98B9-E8397BD236C6}"/>
              </a:ext>
            </a:extLst>
          </p:cNvPr>
          <p:cNvCxnSpPr>
            <a:stCxn id="65" idx="3"/>
            <a:endCxn id="67" idx="1"/>
          </p:cNvCxnSpPr>
          <p:nvPr/>
        </p:nvCxnSpPr>
        <p:spPr>
          <a:xfrm>
            <a:off x="7807169" y="4153255"/>
            <a:ext cx="661215" cy="39204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71BC360-45C4-FA4A-8A76-EF004C9B9AE0}"/>
              </a:ext>
            </a:extLst>
          </p:cNvPr>
          <p:cNvCxnSpPr>
            <a:stCxn id="65" idx="0"/>
            <a:endCxn id="63" idx="2"/>
          </p:cNvCxnSpPr>
          <p:nvPr/>
        </p:nvCxnSpPr>
        <p:spPr>
          <a:xfrm flipV="1">
            <a:off x="7578569" y="3203462"/>
            <a:ext cx="1091880" cy="765138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4C156298-5E37-1A44-9CA6-E31712FC90E8}"/>
              </a:ext>
            </a:extLst>
          </p:cNvPr>
          <p:cNvCxnSpPr>
            <a:stCxn id="67" idx="0"/>
            <a:endCxn id="63" idx="2"/>
          </p:cNvCxnSpPr>
          <p:nvPr/>
        </p:nvCxnSpPr>
        <p:spPr>
          <a:xfrm flipH="1" flipV="1">
            <a:off x="8670449" y="3203462"/>
            <a:ext cx="26535" cy="115718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C56F590-B523-8F42-BCC5-96EA2944368D}"/>
              </a:ext>
            </a:extLst>
          </p:cNvPr>
          <p:cNvCxnSpPr>
            <a:stCxn id="66" idx="0"/>
            <a:endCxn id="63" idx="2"/>
          </p:cNvCxnSpPr>
          <p:nvPr/>
        </p:nvCxnSpPr>
        <p:spPr>
          <a:xfrm flipH="1" flipV="1">
            <a:off x="8670449" y="3203462"/>
            <a:ext cx="111594" cy="408691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0B4A238-3BFA-8B43-A4DD-918CBFE8CB84}"/>
              </a:ext>
            </a:extLst>
          </p:cNvPr>
          <p:cNvCxnSpPr>
            <a:stCxn id="68" idx="0"/>
            <a:endCxn id="63" idx="2"/>
          </p:cNvCxnSpPr>
          <p:nvPr/>
        </p:nvCxnSpPr>
        <p:spPr>
          <a:xfrm flipH="1" flipV="1">
            <a:off x="8670449" y="3203462"/>
            <a:ext cx="1370916" cy="765138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4B41FC36-0038-0145-A17D-1F302BEE903F}"/>
              </a:ext>
            </a:extLst>
          </p:cNvPr>
          <p:cNvSpPr txBox="1"/>
          <p:nvPr/>
        </p:nvSpPr>
        <p:spPr>
          <a:xfrm>
            <a:off x="8225540" y="2852046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Net</a:t>
            </a:r>
            <a:r>
              <a:rPr lang="en-US" altLang="zh-CN" sz="1600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VRM</a:t>
            </a:r>
            <a:endParaRPr lang="en-US" sz="16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8" name="Left Arrow 77">
            <a:extLst>
              <a:ext uri="{FF2B5EF4-FFF2-40B4-BE49-F238E27FC236}">
                <a16:creationId xmlns:a16="http://schemas.microsoft.com/office/drawing/2014/main" id="{74B9A7C0-0BB5-024E-AC27-7781FC88B750}"/>
              </a:ext>
            </a:extLst>
          </p:cNvPr>
          <p:cNvSpPr/>
          <p:nvPr/>
        </p:nvSpPr>
        <p:spPr>
          <a:xfrm>
            <a:off x="6802632" y="4031319"/>
            <a:ext cx="457200" cy="228600"/>
          </a:xfrm>
          <a:prstGeom prst="leftArrow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03C49FB-8C87-E945-8A72-427B35752604}"/>
              </a:ext>
            </a:extLst>
          </p:cNvPr>
          <p:cNvSpPr/>
          <p:nvPr/>
        </p:nvSpPr>
        <p:spPr>
          <a:xfrm>
            <a:off x="4754670" y="2307496"/>
            <a:ext cx="773363" cy="421975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2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D484192-F91F-CD42-A8CC-D26BF6F1C28F}"/>
              </a:ext>
            </a:extLst>
          </p:cNvPr>
          <p:cNvSpPr txBox="1"/>
          <p:nvPr/>
        </p:nvSpPr>
        <p:spPr>
          <a:xfrm>
            <a:off x="9102075" y="4401808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Network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9E62B45-42FF-1443-B117-1130CE08B1A0}"/>
              </a:ext>
            </a:extLst>
          </p:cNvPr>
          <p:cNvSpPr/>
          <p:nvPr/>
        </p:nvSpPr>
        <p:spPr>
          <a:xfrm>
            <a:off x="4077835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E570508-1F83-0B45-9EA7-6DB2C5ED5C65}"/>
              </a:ext>
            </a:extLst>
          </p:cNvPr>
          <p:cNvSpPr/>
          <p:nvPr/>
        </p:nvSpPr>
        <p:spPr>
          <a:xfrm>
            <a:off x="4500770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1AA92A06-54DB-E74A-8039-A8512B7DFD5E}"/>
              </a:ext>
            </a:extLst>
          </p:cNvPr>
          <p:cNvCxnSpPr/>
          <p:nvPr/>
        </p:nvCxnSpPr>
        <p:spPr>
          <a:xfrm>
            <a:off x="6202179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888737A9-02E8-FC45-9D78-F7D61DA2FCAC}"/>
              </a:ext>
            </a:extLst>
          </p:cNvPr>
          <p:cNvCxnSpPr/>
          <p:nvPr/>
        </p:nvCxnSpPr>
        <p:spPr>
          <a:xfrm>
            <a:off x="5752875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CB076084-8956-E64B-B827-8029E866B721}"/>
              </a:ext>
            </a:extLst>
          </p:cNvPr>
          <p:cNvCxnSpPr/>
          <p:nvPr/>
        </p:nvCxnSpPr>
        <p:spPr>
          <a:xfrm>
            <a:off x="4665908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8278B76-56A0-3F40-898A-42815DD60292}"/>
              </a:ext>
            </a:extLst>
          </p:cNvPr>
          <p:cNvCxnSpPr/>
          <p:nvPr/>
        </p:nvCxnSpPr>
        <p:spPr>
          <a:xfrm>
            <a:off x="4235814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94F3DB65-A09B-A94C-8825-300752C26EA3}"/>
              </a:ext>
            </a:extLst>
          </p:cNvPr>
          <p:cNvCxnSpPr/>
          <p:nvPr/>
        </p:nvCxnSpPr>
        <p:spPr>
          <a:xfrm>
            <a:off x="3803515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033A8C71-54A0-B24D-AAF7-FE0A25DFB601}"/>
              </a:ext>
            </a:extLst>
          </p:cNvPr>
          <p:cNvSpPr/>
          <p:nvPr/>
        </p:nvSpPr>
        <p:spPr>
          <a:xfrm>
            <a:off x="5586081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2C859F3-DB12-F446-A8FD-C54795FF27E8}"/>
              </a:ext>
            </a:extLst>
          </p:cNvPr>
          <p:cNvCxnSpPr/>
          <p:nvPr/>
        </p:nvCxnSpPr>
        <p:spPr>
          <a:xfrm>
            <a:off x="5311761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72BF7DAA-796C-A24E-A979-B3209A75B9F2}"/>
              </a:ext>
            </a:extLst>
          </p:cNvPr>
          <p:cNvSpPr txBox="1"/>
          <p:nvPr/>
        </p:nvSpPr>
        <p:spPr>
          <a:xfrm>
            <a:off x="2926169" y="3736699"/>
            <a:ext cx="6335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Plane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C925B36-12FE-E54B-B0BF-E10278AAF58F}"/>
              </a:ext>
            </a:extLst>
          </p:cNvPr>
          <p:cNvSpPr txBox="1"/>
          <p:nvPr/>
        </p:nvSpPr>
        <p:spPr>
          <a:xfrm>
            <a:off x="2857240" y="2560687"/>
            <a:ext cx="771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Control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Plane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1E745E07-D50E-7E4F-90C7-0F6075C6F638}"/>
              </a:ext>
            </a:extLst>
          </p:cNvPr>
          <p:cNvSpPr/>
          <p:nvPr/>
        </p:nvSpPr>
        <p:spPr>
          <a:xfrm>
            <a:off x="1363235" y="3098805"/>
            <a:ext cx="948499" cy="579938"/>
          </a:xfrm>
          <a:prstGeom prst="rect">
            <a:avLst/>
          </a:prstGeom>
          <a:solidFill>
            <a:srgbClr val="E8A09F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92">
              <a:defRPr/>
            </a:pPr>
            <a:r>
              <a:rPr lang="en-US" sz="14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P4VRM</a:t>
            </a:r>
          </a:p>
          <a:p>
            <a:pPr algn="ctr" defTabSz="914192">
              <a:defRPr/>
            </a:pPr>
            <a:r>
              <a:rPr lang="en-US" altLang="zh-CN" sz="14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en-US" sz="14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ompiler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EB7B17A-A1C1-0A47-B078-9C5016B09CFE}"/>
              </a:ext>
            </a:extLst>
          </p:cNvPr>
          <p:cNvCxnSpPr>
            <a:cxnSpLocks/>
            <a:stCxn id="92" idx="3"/>
            <a:endCxn id="91" idx="1"/>
          </p:cNvCxnSpPr>
          <p:nvPr/>
        </p:nvCxnSpPr>
        <p:spPr>
          <a:xfrm flipV="1">
            <a:off x="2311734" y="2822297"/>
            <a:ext cx="545506" cy="566477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FFDFB333-9875-8147-97AE-9E0FF2A66FE7}"/>
              </a:ext>
            </a:extLst>
          </p:cNvPr>
          <p:cNvCxnSpPr>
            <a:cxnSpLocks/>
            <a:stCxn id="92" idx="3"/>
            <a:endCxn id="90" idx="1"/>
          </p:cNvCxnSpPr>
          <p:nvPr/>
        </p:nvCxnSpPr>
        <p:spPr>
          <a:xfrm>
            <a:off x="2311734" y="3388774"/>
            <a:ext cx="614435" cy="609535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4E88E6D0-4131-1C49-A4DE-0F468CF4A23F}"/>
              </a:ext>
            </a:extLst>
          </p:cNvPr>
          <p:cNvSpPr/>
          <p:nvPr/>
        </p:nvSpPr>
        <p:spPr>
          <a:xfrm>
            <a:off x="1269210" y="2272428"/>
            <a:ext cx="1147943" cy="321590"/>
          </a:xfrm>
          <a:prstGeom prst="rect">
            <a:avLst/>
          </a:prstGeom>
          <a:solidFill>
            <a:srgbClr val="FFFFFF">
              <a:lumMod val="85000"/>
            </a:srgbClr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xx.p4vrm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6" name="Left Arrow 95">
            <a:extLst>
              <a:ext uri="{FF2B5EF4-FFF2-40B4-BE49-F238E27FC236}">
                <a16:creationId xmlns:a16="http://schemas.microsoft.com/office/drawing/2014/main" id="{92105B3D-1ECF-2544-8E80-0322837D8E18}"/>
              </a:ext>
            </a:extLst>
          </p:cNvPr>
          <p:cNvSpPr/>
          <p:nvPr/>
        </p:nvSpPr>
        <p:spPr>
          <a:xfrm rot="16200000">
            <a:off x="1646050" y="2741328"/>
            <a:ext cx="457200" cy="228600"/>
          </a:xfrm>
          <a:prstGeom prst="leftArrow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7784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9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78EA0F0-5329-4C4F-9BBF-3B5E2A724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224" y="2921794"/>
            <a:ext cx="7302500" cy="215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7EF54E-6928-474F-ABC8-AC6053FB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P4VRM</a:t>
            </a:r>
            <a:r>
              <a:rPr lang="zh-CN" altLang="en-US" dirty="0"/>
              <a:t> </a:t>
            </a:r>
            <a:r>
              <a:rPr lang="en-US" altLang="zh-CN" dirty="0"/>
              <a:t>compiler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3BAE46-D1FA-7047-A8EF-8C39DBCE6330}"/>
              </a:ext>
            </a:extLst>
          </p:cNvPr>
          <p:cNvSpPr/>
          <p:nvPr/>
        </p:nvSpPr>
        <p:spPr>
          <a:xfrm>
            <a:off x="5248428" y="2811776"/>
            <a:ext cx="5365376" cy="3197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73C61C-05E7-9C40-9FE9-BD8287795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AC5892C9-F7FC-0749-8435-C1D77C2D7AA0}"/>
              </a:ext>
            </a:extLst>
          </p:cNvPr>
          <p:cNvSpPr/>
          <p:nvPr/>
        </p:nvSpPr>
        <p:spPr>
          <a:xfrm>
            <a:off x="1607127" y="1769269"/>
            <a:ext cx="3256074" cy="1042507"/>
          </a:xfrm>
          <a:prstGeom prst="wedgeRoundRectCallout">
            <a:avLst>
              <a:gd name="adj1" fmla="val 7998"/>
              <a:gd name="adj2" fmla="val 67816"/>
              <a:gd name="adj3" fmla="val 16667"/>
            </a:avLst>
          </a:prstGeom>
          <a:ln>
            <a:solidFill>
              <a:srgbClr val="5B9BD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Step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1: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developers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extend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i="1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.p4</a:t>
            </a:r>
            <a:r>
              <a:rPr lang="zh-CN" altLang="en-US" sz="2400" i="1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i="1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.p4vrm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sz="2400" dirty="0">
              <a:solidFill>
                <a:srgbClr val="5B9BD5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C4CDFE-E4BC-E64F-91BD-5E047A12A0E5}"/>
              </a:ext>
            </a:extLst>
          </p:cNvPr>
          <p:cNvSpPr txBox="1"/>
          <p:nvPr/>
        </p:nvSpPr>
        <p:spPr>
          <a:xfrm>
            <a:off x="5558351" y="3170297"/>
            <a:ext cx="5440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itchFamily="2" charset="2"/>
              <a:buChar char="Ø"/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Mark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arrays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related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declarations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as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virtualized</a:t>
            </a:r>
          </a:p>
        </p:txBody>
      </p:sp>
    </p:spTree>
    <p:extLst>
      <p:ext uri="{BB962C8B-B14F-4D97-AF65-F5344CB8AC3E}">
        <p14:creationId xmlns:p14="http://schemas.microsoft.com/office/powerpoint/2010/main" val="2646497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BC43725-E561-734D-8B6E-6432CE035990}"/>
              </a:ext>
            </a:extLst>
          </p:cNvPr>
          <p:cNvSpPr/>
          <p:nvPr/>
        </p:nvSpPr>
        <p:spPr>
          <a:xfrm>
            <a:off x="1039090" y="2048126"/>
            <a:ext cx="4738255" cy="1658381"/>
          </a:xfrm>
          <a:prstGeom prst="rect">
            <a:avLst/>
          </a:prstGeom>
          <a:noFill/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1364BC-0B22-B145-88BC-3924FF3DA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Data</a:t>
            </a:r>
            <a:r>
              <a:rPr lang="zh-CN" altLang="en-US" sz="3200" dirty="0"/>
              <a:t> </a:t>
            </a:r>
            <a:r>
              <a:rPr lang="en-US" altLang="zh-CN" sz="3200" dirty="0"/>
              <a:t>plane</a:t>
            </a:r>
            <a:r>
              <a:rPr lang="zh-CN" altLang="en-US" sz="3200" dirty="0"/>
              <a:t> </a:t>
            </a:r>
            <a:r>
              <a:rPr lang="en-US" altLang="zh-CN" sz="3200" dirty="0"/>
              <a:t>objects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E7F2FA-769A-0B45-B642-317F62CEE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F474B834-DE24-2C44-8206-B47A4255C04B}"/>
              </a:ext>
            </a:extLst>
          </p:cNvPr>
          <p:cNvSpPr/>
          <p:nvPr/>
        </p:nvSpPr>
        <p:spPr>
          <a:xfrm>
            <a:off x="2077305" y="4098930"/>
            <a:ext cx="7095280" cy="875405"/>
          </a:xfrm>
          <a:prstGeom prst="wedgeRoundRectCallout">
            <a:avLst>
              <a:gd name="adj1" fmla="val 27623"/>
              <a:gd name="adj2" fmla="val -106293"/>
              <a:gd name="adj3" fmla="val 16667"/>
            </a:avLst>
          </a:prstGeom>
          <a:solidFill>
            <a:srgbClr val="DA615F"/>
          </a:solidFill>
          <a:ln>
            <a:solidFill>
              <a:srgbClr val="DA6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Registers</a:t>
            </a:r>
            <a:r>
              <a:rPr lang="zh-CN" altLang="en-US" sz="2400" dirty="0">
                <a:solidFill>
                  <a:schemeClr val="bg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enable</a:t>
            </a:r>
            <a:r>
              <a:rPr lang="zh-CN" altLang="en-US" sz="2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</a:t>
            </a:r>
            <a:r>
              <a:rPr lang="zh-CN" altLang="en-US" sz="2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new</a:t>
            </a:r>
            <a:r>
              <a:rPr lang="zh-CN" altLang="en-US" sz="2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class</a:t>
            </a:r>
            <a:r>
              <a:rPr lang="zh-CN" altLang="en-US" sz="2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4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4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reg-stateful</a:t>
            </a:r>
            <a:r>
              <a:rPr lang="zh-CN" altLang="en-US" sz="24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applications</a:t>
            </a:r>
            <a:r>
              <a:rPr lang="zh-CN" altLang="en-US" sz="24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sz="24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15824D9-C8EC-9A49-A5EA-3C44C100C012}"/>
              </a:ext>
            </a:extLst>
          </p:cNvPr>
          <p:cNvSpPr/>
          <p:nvPr/>
        </p:nvSpPr>
        <p:spPr>
          <a:xfrm>
            <a:off x="1204469" y="1761659"/>
            <a:ext cx="4420476" cy="627507"/>
          </a:xfrm>
          <a:prstGeom prst="roundRect">
            <a:avLst/>
          </a:prstGeom>
          <a:solidFill>
            <a:srgbClr val="5B9BD5"/>
          </a:solidFill>
          <a:ln>
            <a:solidFill>
              <a:srgbClr val="5B9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3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Stateless</a:t>
            </a:r>
            <a:r>
              <a:rPr lang="zh-CN" altLang="en-US" sz="23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3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(lifespan</a:t>
            </a:r>
            <a:r>
              <a:rPr lang="zh-CN" altLang="en-US" sz="23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3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&lt;=</a:t>
            </a:r>
            <a:r>
              <a:rPr lang="zh-CN" altLang="en-US" sz="23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3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  <a:r>
              <a:rPr lang="zh-CN" altLang="en-US" sz="23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3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packet)</a:t>
            </a:r>
            <a:endParaRPr lang="en-US" sz="23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4EEBA2-E29A-EB40-B991-3A34AAF14C9C}"/>
              </a:ext>
            </a:extLst>
          </p:cNvPr>
          <p:cNvSpPr txBox="1"/>
          <p:nvPr/>
        </p:nvSpPr>
        <p:spPr>
          <a:xfrm>
            <a:off x="1204469" y="2662492"/>
            <a:ext cx="442047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itchFamily="2" charset="2"/>
              <a:buChar char="Ø"/>
            </a:pPr>
            <a:r>
              <a:rPr lang="en-US" altLang="zh-CN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Metadata,</a:t>
            </a:r>
            <a:r>
              <a:rPr lang="zh-CN" altLang="en-US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packet</a:t>
            </a:r>
            <a:r>
              <a:rPr lang="zh-CN" altLang="en-US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headers</a:t>
            </a:r>
            <a:endParaRPr lang="en-US" sz="2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99F144-F802-794D-B937-DD46FB860D8E}"/>
              </a:ext>
            </a:extLst>
          </p:cNvPr>
          <p:cNvSpPr/>
          <p:nvPr/>
        </p:nvSpPr>
        <p:spPr>
          <a:xfrm>
            <a:off x="6249276" y="2048126"/>
            <a:ext cx="4738255" cy="1658381"/>
          </a:xfrm>
          <a:prstGeom prst="rect">
            <a:avLst/>
          </a:prstGeom>
          <a:noFill/>
          <a:ln>
            <a:solidFill>
              <a:srgbClr val="70AD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1614D86-A92B-0541-9C0D-9945C910180B}"/>
              </a:ext>
            </a:extLst>
          </p:cNvPr>
          <p:cNvSpPr/>
          <p:nvPr/>
        </p:nvSpPr>
        <p:spPr>
          <a:xfrm>
            <a:off x="6414655" y="1761659"/>
            <a:ext cx="4420476" cy="627507"/>
          </a:xfrm>
          <a:prstGeom prst="roundRect">
            <a:avLst/>
          </a:prstGeom>
          <a:solidFill>
            <a:srgbClr val="70AD46"/>
          </a:solidFill>
          <a:ln>
            <a:solidFill>
              <a:srgbClr val="70AD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3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Stateful</a:t>
            </a:r>
            <a:r>
              <a:rPr lang="zh-CN" altLang="en-US" sz="23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3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(lifespan</a:t>
            </a:r>
            <a:r>
              <a:rPr lang="zh-CN" altLang="en-US" sz="23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3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</a:t>
            </a:r>
            <a:r>
              <a:rPr lang="zh-CN" altLang="en-US" sz="23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3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  <a:r>
              <a:rPr lang="zh-CN" altLang="en-US" sz="2300" dirty="0"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3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packet)</a:t>
            </a:r>
            <a:endParaRPr lang="en-US" sz="23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F46F4E-FA1E-6748-8556-42CCBE6F968E}"/>
              </a:ext>
            </a:extLst>
          </p:cNvPr>
          <p:cNvSpPr txBox="1"/>
          <p:nvPr/>
        </p:nvSpPr>
        <p:spPr>
          <a:xfrm>
            <a:off x="6414655" y="2662492"/>
            <a:ext cx="442047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itchFamily="2" charset="2"/>
              <a:buChar char="Ø"/>
            </a:pPr>
            <a:r>
              <a:rPr lang="en-US" altLang="zh-CN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Tables,</a:t>
            </a:r>
            <a:r>
              <a:rPr lang="zh-CN" altLang="en-US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counters,</a:t>
            </a:r>
            <a:r>
              <a:rPr lang="zh-CN" altLang="en-US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meters,</a:t>
            </a:r>
            <a:r>
              <a:rPr lang="zh-CN" altLang="en-US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registers</a:t>
            </a:r>
            <a:endParaRPr lang="en-US" sz="26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2B994EB-FCD4-454F-9213-29C1334CAE39}"/>
              </a:ext>
            </a:extLst>
          </p:cNvPr>
          <p:cNvSpPr/>
          <p:nvPr/>
        </p:nvSpPr>
        <p:spPr>
          <a:xfrm>
            <a:off x="6668814" y="3126281"/>
            <a:ext cx="1450428" cy="476062"/>
          </a:xfrm>
          <a:prstGeom prst="roundRect">
            <a:avLst/>
          </a:prstGeom>
          <a:noFill/>
          <a:ln>
            <a:solidFill>
              <a:srgbClr val="DA6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81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 animBg="1"/>
      <p:bldP spid="12" grpId="0" animBg="1"/>
      <p:bldP spid="15" grpId="0"/>
      <p:bldP spid="16" grpId="0" animBg="1"/>
      <p:bldP spid="17" grpId="0" animBg="1"/>
      <p:bldP spid="18" grpId="0"/>
      <p:bldP spid="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78EA0F0-5329-4C4F-9BBF-3B5E2A724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224" y="2921794"/>
            <a:ext cx="7302500" cy="215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7EF54E-6928-474F-ABC8-AC6053FB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P4VRM</a:t>
            </a:r>
            <a:r>
              <a:rPr lang="zh-CN" altLang="en-US" dirty="0"/>
              <a:t> </a:t>
            </a:r>
            <a:r>
              <a:rPr lang="en-US" altLang="zh-CN" dirty="0"/>
              <a:t>compiler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73C61C-05E7-9C40-9FE9-BD8287795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8064CEC3-2725-564E-8E96-BE43DDC522C6}"/>
              </a:ext>
            </a:extLst>
          </p:cNvPr>
          <p:cNvSpPr/>
          <p:nvPr/>
        </p:nvSpPr>
        <p:spPr>
          <a:xfrm>
            <a:off x="5235406" y="1769269"/>
            <a:ext cx="3146594" cy="1042507"/>
          </a:xfrm>
          <a:prstGeom prst="wedgeRoundRectCallout">
            <a:avLst>
              <a:gd name="adj1" fmla="val -9802"/>
              <a:gd name="adj2" fmla="val 73132"/>
              <a:gd name="adj3" fmla="val 16667"/>
            </a:avLst>
          </a:prstGeom>
          <a:ln>
            <a:solidFill>
              <a:srgbClr val="5B9BD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Step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2: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compiler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outputs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i="1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.p4</a:t>
            </a:r>
            <a:r>
              <a:rPr lang="zh-CN" altLang="en-US" sz="2400" i="1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i="1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en-US" altLang="zh-CN" sz="2400" i="1" dirty="0" err="1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cpp</a:t>
            </a:r>
            <a:endParaRPr lang="en-US" sz="2400" dirty="0">
              <a:solidFill>
                <a:srgbClr val="5B9BD5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8F5FCEFA-EC48-364D-97DB-F0907A55D005}"/>
              </a:ext>
            </a:extLst>
          </p:cNvPr>
          <p:cNvSpPr/>
          <p:nvPr/>
        </p:nvSpPr>
        <p:spPr>
          <a:xfrm>
            <a:off x="1607127" y="1769269"/>
            <a:ext cx="3256074" cy="1042507"/>
          </a:xfrm>
          <a:prstGeom prst="wedgeRoundRectCallout">
            <a:avLst>
              <a:gd name="adj1" fmla="val 7998"/>
              <a:gd name="adj2" fmla="val 69145"/>
              <a:gd name="adj3" fmla="val 16667"/>
            </a:avLst>
          </a:prstGeom>
          <a:ln>
            <a:solidFill>
              <a:srgbClr val="5B9BD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Step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1: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developers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extend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i="1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.p4</a:t>
            </a:r>
            <a:r>
              <a:rPr lang="zh-CN" altLang="en-US" sz="2400" i="1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i="1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.p4vrm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sz="2400" dirty="0">
              <a:solidFill>
                <a:srgbClr val="5B9BD5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8608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02ED-BDA8-384E-AE99-16A4DDCFE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71139-94CA-8146-98B3-15190BCE9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6.5 </a:t>
            </a:r>
            <a:r>
              <a:rPr lang="en-US" dirty="0" err="1"/>
              <a:t>Tbps</a:t>
            </a:r>
            <a:r>
              <a:rPr lang="en-US" dirty="0"/>
              <a:t> Intel Tofino</a:t>
            </a:r>
            <a:r>
              <a:rPr lang="zh-CN" altLang="en-US" dirty="0"/>
              <a:t> </a:t>
            </a:r>
            <a:r>
              <a:rPr lang="en-US" altLang="zh-CN" dirty="0"/>
              <a:t>switch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Four emulated switches with four independent pipelines</a:t>
            </a:r>
          </a:p>
          <a:p>
            <a:pPr>
              <a:lnSpc>
                <a:spcPct val="150000"/>
              </a:lnSpc>
            </a:pPr>
            <a:r>
              <a:rPr lang="en-US" dirty="0"/>
              <a:t>P4VRM compiler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built on Flex/Bison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E3E56F-C4FE-7E42-B5DA-D93AEAC53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9627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FC3B9-3229-5D4D-AFD2-A0146841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082B5-A322-6C47-827B-15ED36829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Microbenchmark</a:t>
            </a:r>
          </a:p>
          <a:p>
            <a:pPr lvl="1"/>
            <a:r>
              <a:rPr lang="en-US" dirty="0"/>
              <a:t>Control loop delay</a:t>
            </a:r>
          </a:p>
          <a:p>
            <a:pPr lvl="1"/>
            <a:r>
              <a:rPr lang="en-US" dirty="0"/>
              <a:t>Stability and fast convergence of </a:t>
            </a:r>
            <a:r>
              <a:rPr lang="en-US" dirty="0" err="1"/>
              <a:t>NetVRM</a:t>
            </a:r>
            <a:endParaRPr lang="en-US" dirty="0"/>
          </a:p>
          <a:p>
            <a:r>
              <a:rPr lang="en-US" dirty="0" err="1"/>
              <a:t>Macrobenchmark</a:t>
            </a:r>
            <a:endParaRPr lang="en-US" dirty="0"/>
          </a:p>
          <a:p>
            <a:pPr lvl="1"/>
            <a:r>
              <a:rPr lang="en-US" dirty="0"/>
              <a:t>Generality</a:t>
            </a:r>
          </a:p>
          <a:p>
            <a:pPr lvl="1"/>
            <a:r>
              <a:rPr lang="en-US" dirty="0"/>
              <a:t>Impact of allocation epochs</a:t>
            </a:r>
          </a:p>
          <a:p>
            <a:pPr lvl="1"/>
            <a:r>
              <a:rPr lang="en-US" dirty="0"/>
              <a:t>Impact of workload parameters</a:t>
            </a:r>
          </a:p>
          <a:p>
            <a:pPr lvl="1"/>
            <a:r>
              <a:rPr lang="en-US" dirty="0" err="1"/>
              <a:t>NetVRM</a:t>
            </a:r>
            <a:r>
              <a:rPr lang="en-US" dirty="0"/>
              <a:t> in datacenter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AB5665-B6E1-EF47-A9E6-97D7D3F46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7611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FC3B9-3229-5D4D-AFD2-A0146841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082B5-A322-6C47-827B-15ED36829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Microbenchmark</a:t>
            </a:r>
          </a:p>
          <a:p>
            <a:pPr lvl="1"/>
            <a:r>
              <a:rPr lang="en-US" dirty="0"/>
              <a:t>Control loop delay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Stability and fast convergence of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NetVRM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 err="1"/>
              <a:t>Macrobenchmark</a:t>
            </a:r>
            <a:endParaRPr lang="en-US" dirty="0"/>
          </a:p>
          <a:p>
            <a:pPr lvl="1"/>
            <a:r>
              <a:rPr lang="en-US" dirty="0"/>
              <a:t>Generality</a:t>
            </a:r>
          </a:p>
          <a:p>
            <a:pPr lvl="1"/>
            <a:r>
              <a:rPr lang="en-US" altLang="zh-CN" dirty="0"/>
              <a:t>Impact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allocation</a:t>
            </a:r>
            <a:r>
              <a:rPr lang="zh-CN" altLang="en-US" dirty="0"/>
              <a:t> </a:t>
            </a:r>
            <a:r>
              <a:rPr lang="en-US" altLang="zh-CN" dirty="0"/>
              <a:t>epochs</a:t>
            </a:r>
          </a:p>
          <a:p>
            <a:pPr lvl="1"/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Impact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workload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parameters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lvl="1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NetVRM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in datacenter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AB5665-B6E1-EF47-A9E6-97D7D3F46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5570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E9FC7-0E35-3242-B6CE-0777D471B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Control</a:t>
            </a:r>
            <a:r>
              <a:rPr lang="zh-CN" altLang="en-US" dirty="0"/>
              <a:t> </a:t>
            </a:r>
            <a:r>
              <a:rPr lang="en-US" altLang="zh-CN" dirty="0"/>
              <a:t>loop</a:t>
            </a:r>
            <a:r>
              <a:rPr lang="zh-CN" altLang="en-US" dirty="0"/>
              <a:t> </a:t>
            </a:r>
            <a:r>
              <a:rPr lang="en-US" altLang="zh-CN" dirty="0"/>
              <a:t>delay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5A8AF0-9208-9F4B-BEFF-971B46B47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0C5BED-E509-9947-8D67-DDDF6B4A2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426" y="1728817"/>
            <a:ext cx="4316330" cy="34003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92CA37-573A-5645-88A1-20EDD2164DA2}"/>
              </a:ext>
            </a:extLst>
          </p:cNvPr>
          <p:cNvSpPr txBox="1"/>
          <p:nvPr/>
        </p:nvSpPr>
        <p:spPr>
          <a:xfrm>
            <a:off x="5180998" y="2956238"/>
            <a:ext cx="64146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One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reallocation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can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done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~10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 err="1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ms</a:t>
            </a:r>
            <a:endParaRPr lang="en-US" altLang="zh-CN" sz="2400" b="1" dirty="0">
              <a:solidFill>
                <a:srgbClr val="DA615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2400" b="1" i="1" dirty="0" err="1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Reconfig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dominates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control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loop</a:t>
            </a:r>
            <a:endParaRPr lang="en-US" sz="2400" b="1" dirty="0">
              <a:solidFill>
                <a:srgbClr val="DA615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l"/>
            <a:endParaRPr lang="en-US" sz="2400" b="1" dirty="0">
              <a:solidFill>
                <a:srgbClr val="DA615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91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32DEB-6308-0846-AAF5-7B013931C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Generality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BC30ED5-40E8-4541-BAE5-1FD11B4C9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528" y="2658999"/>
            <a:ext cx="11078944" cy="244029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F2872E-C564-A247-B92F-2C200929F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E17CFC-F5A9-D74F-A6D0-6F3B64D1F787}"/>
              </a:ext>
            </a:extLst>
          </p:cNvPr>
          <p:cNvSpPr txBox="1"/>
          <p:nvPr/>
        </p:nvSpPr>
        <p:spPr>
          <a:xfrm>
            <a:off x="1786547" y="5113137"/>
            <a:ext cx="8618906" cy="95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2000" b="1" dirty="0" err="1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NetVRM</a:t>
            </a:r>
            <a:r>
              <a:rPr lang="en-US" altLang="zh-CN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outperforms alternatives</a:t>
            </a:r>
            <a:r>
              <a:rPr lang="zh-CN" altLang="en-US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on both the mean and the tail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2000" b="1" dirty="0" err="1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NetVRM</a:t>
            </a:r>
            <a:r>
              <a:rPr lang="zh-CN" altLang="en-US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is</a:t>
            </a:r>
            <a:r>
              <a:rPr lang="zh-CN" altLang="en-US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general</a:t>
            </a:r>
            <a:r>
              <a:rPr lang="zh-CN" altLang="en-US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</a:t>
            </a:r>
            <a:r>
              <a:rPr lang="zh-CN" altLang="en-US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different</a:t>
            </a:r>
            <a:r>
              <a:rPr lang="zh-CN" altLang="en-US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0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network application types </a:t>
            </a:r>
            <a:endParaRPr lang="en-US" altLang="zh-CN" sz="2000" b="1" dirty="0">
              <a:solidFill>
                <a:srgbClr val="DA615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6B78D6-75F7-1742-8372-418C7B30C853}"/>
              </a:ext>
            </a:extLst>
          </p:cNvPr>
          <p:cNvSpPr txBox="1"/>
          <p:nvPr/>
        </p:nvSpPr>
        <p:spPr>
          <a:xfrm>
            <a:off x="976745" y="1490665"/>
            <a:ext cx="76338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Each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application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has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traffic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from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four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switches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independently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Satisfaction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ratio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as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performance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metric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Alternatives: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Equal-All,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Equal-Active</a:t>
            </a:r>
          </a:p>
        </p:txBody>
      </p:sp>
    </p:spTree>
    <p:extLst>
      <p:ext uri="{BB962C8B-B14F-4D97-AF65-F5344CB8AC3E}">
        <p14:creationId xmlns:p14="http://schemas.microsoft.com/office/powerpoint/2010/main" val="1272520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03E3F-21D1-3641-B97C-C961BAEB0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Impact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allocation</a:t>
            </a:r>
            <a:r>
              <a:rPr lang="zh-CN" altLang="en-US" dirty="0"/>
              <a:t> </a:t>
            </a:r>
            <a:r>
              <a:rPr lang="en-US" altLang="zh-CN" dirty="0"/>
              <a:t>epochs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7D27D-710A-7A48-A6EE-7D95F7BE8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B091AE-BD3D-0D4A-A198-046F92DDD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7463" y="1578841"/>
            <a:ext cx="5445992" cy="29964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E49777-A729-E841-9FE4-2D9BEC14BE17}"/>
              </a:ext>
            </a:extLst>
          </p:cNvPr>
          <p:cNvSpPr txBox="1"/>
          <p:nvPr/>
        </p:nvSpPr>
        <p:spPr>
          <a:xfrm>
            <a:off x="1485900" y="5141092"/>
            <a:ext cx="922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itchFamily="2" charset="2"/>
              <a:buChar char="ü"/>
            </a:pP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shorter allocation epoch leads to a better performance</a:t>
            </a:r>
          </a:p>
        </p:txBody>
      </p:sp>
    </p:spTree>
    <p:extLst>
      <p:ext uri="{BB962C8B-B14F-4D97-AF65-F5344CB8AC3E}">
        <p14:creationId xmlns:p14="http://schemas.microsoft.com/office/powerpoint/2010/main" val="4071127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3F765-73F2-E24C-9323-9E9ADA1AC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BB719-99A2-5649-AFFA-405D7F325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 err="1">
                <a:solidFill>
                  <a:srgbClr val="DA615F"/>
                </a:solidFill>
              </a:rPr>
              <a:t>NetVRM</a:t>
            </a:r>
            <a:r>
              <a:rPr lang="zh-CN" altLang="en-US" dirty="0"/>
              <a:t> </a:t>
            </a:r>
            <a:r>
              <a:rPr lang="en-US" altLang="zh-CN" dirty="0"/>
              <a:t>sup</a:t>
            </a:r>
            <a:r>
              <a:rPr lang="en-US" dirty="0"/>
              <a:t>port</a:t>
            </a:r>
            <a:r>
              <a:rPr lang="en-US" altLang="zh-CN" dirty="0"/>
              <a:t>s</a:t>
            </a:r>
            <a:r>
              <a:rPr lang="en-US" dirty="0"/>
              <a:t> </a:t>
            </a:r>
            <a:r>
              <a:rPr lang="en-US" dirty="0">
                <a:solidFill>
                  <a:srgbClr val="DA615F"/>
                </a:solidFill>
              </a:rPr>
              <a:t>dynamic register memory sharing </a:t>
            </a:r>
            <a:r>
              <a:rPr lang="en-US" dirty="0"/>
              <a:t>between multiple concurrent applications on a </a:t>
            </a:r>
            <a:r>
              <a:rPr lang="en-US" dirty="0">
                <a:solidFill>
                  <a:srgbClr val="DA615F"/>
                </a:solidFill>
              </a:rPr>
              <a:t>programmable network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Virtual</a:t>
            </a:r>
            <a:r>
              <a:rPr lang="zh-CN" altLang="en-US" dirty="0"/>
              <a:t> </a:t>
            </a:r>
            <a:r>
              <a:rPr lang="en-US" altLang="zh-CN" dirty="0"/>
              <a:t>register</a:t>
            </a:r>
            <a:r>
              <a:rPr lang="zh-CN" altLang="en-US" dirty="0"/>
              <a:t> </a:t>
            </a:r>
            <a:r>
              <a:rPr lang="en-US" altLang="zh-CN" dirty="0"/>
              <a:t>memory:</a:t>
            </a:r>
            <a:r>
              <a:rPr lang="zh-CN" altLang="en-US" dirty="0"/>
              <a:t> </a:t>
            </a:r>
            <a:r>
              <a:rPr lang="en-US" altLang="zh-CN" dirty="0"/>
              <a:t>enable</a:t>
            </a:r>
            <a:r>
              <a:rPr lang="zh-CN" altLang="en-US" dirty="0"/>
              <a:t> </a:t>
            </a:r>
            <a:r>
              <a:rPr lang="en-US" altLang="zh-CN" dirty="0"/>
              <a:t>online</a:t>
            </a:r>
            <a:r>
              <a:rPr lang="zh-CN" altLang="en-US" dirty="0"/>
              <a:t> </a:t>
            </a:r>
            <a:r>
              <a:rPr lang="en-US" altLang="zh-CN" dirty="0"/>
              <a:t>register</a:t>
            </a:r>
            <a:r>
              <a:rPr lang="zh-CN" altLang="en-US" dirty="0"/>
              <a:t> </a:t>
            </a:r>
            <a:r>
              <a:rPr lang="en-US" altLang="zh-CN" dirty="0"/>
              <a:t>memory</a:t>
            </a:r>
            <a:r>
              <a:rPr lang="zh-CN" altLang="en-US" dirty="0"/>
              <a:t> </a:t>
            </a:r>
            <a:r>
              <a:rPr lang="en-US" altLang="zh-CN" dirty="0"/>
              <a:t>sharing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Dynamically</a:t>
            </a:r>
            <a:r>
              <a:rPr lang="zh-CN" altLang="en-US" dirty="0"/>
              <a:t> </a:t>
            </a:r>
            <a:r>
              <a:rPr lang="en-US" altLang="zh-CN" dirty="0"/>
              <a:t>allocate</a:t>
            </a:r>
            <a:r>
              <a:rPr lang="zh-CN" altLang="en-US" dirty="0"/>
              <a:t> </a:t>
            </a:r>
            <a:r>
              <a:rPr lang="en-US" altLang="zh-CN" dirty="0"/>
              <a:t>memory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better</a:t>
            </a:r>
            <a:r>
              <a:rPr lang="zh-CN" altLang="en-US" dirty="0"/>
              <a:t> </a:t>
            </a:r>
            <a:r>
              <a:rPr lang="en-US" altLang="zh-CN" dirty="0"/>
              <a:t>resource</a:t>
            </a:r>
            <a:r>
              <a:rPr lang="zh-CN" altLang="en-US" dirty="0"/>
              <a:t> </a:t>
            </a:r>
            <a:r>
              <a:rPr lang="en-US" altLang="zh-CN" dirty="0"/>
              <a:t>efficiency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P4VRM:</a:t>
            </a:r>
            <a:r>
              <a:rPr lang="zh-CN" altLang="en-US" dirty="0"/>
              <a:t> </a:t>
            </a:r>
            <a:r>
              <a:rPr lang="en-US" altLang="zh-CN" dirty="0"/>
              <a:t>easily equip the programs with virtual register memory </a:t>
            </a:r>
          </a:p>
          <a:p>
            <a:pPr lvl="1"/>
            <a:endParaRPr lang="en-US" dirty="0">
              <a:solidFill>
                <a:srgbClr val="DA615F"/>
              </a:solidFill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BA1420-3561-2941-8F0E-CC6B84600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56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61F47-3873-C74D-A32C-71EF323C38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Thank</a:t>
            </a:r>
            <a:r>
              <a:rPr lang="zh-CN" altLang="en-US" sz="3600" dirty="0"/>
              <a:t> </a:t>
            </a:r>
            <a:r>
              <a:rPr lang="en-US" altLang="zh-CN" sz="3600" dirty="0"/>
              <a:t>you!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4B3DBC-B757-944F-90F9-4C08989174BC}"/>
              </a:ext>
            </a:extLst>
          </p:cNvPr>
          <p:cNvSpPr txBox="1"/>
          <p:nvPr/>
        </p:nvSpPr>
        <p:spPr>
          <a:xfrm>
            <a:off x="4124525" y="3815066"/>
            <a:ext cx="4302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E-mail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address: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hzhu@jhu.edu</a:t>
            </a: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575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C535A3-5D23-DB4C-9D1A-B297FEE63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D51357-2D56-CB41-817E-790FD1AE6924}"/>
              </a:ext>
            </a:extLst>
          </p:cNvPr>
          <p:cNvSpPr txBox="1"/>
          <p:nvPr/>
        </p:nvSpPr>
        <p:spPr>
          <a:xfrm>
            <a:off x="2473036" y="1176250"/>
            <a:ext cx="7245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</a:t>
            </a:r>
            <a:r>
              <a:rPr lang="zh-CN" altLang="en-US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case</a:t>
            </a:r>
            <a:r>
              <a:rPr lang="zh-CN" altLang="en-US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dynamic</a:t>
            </a:r>
            <a:r>
              <a:rPr lang="zh-CN" altLang="en-US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allocation</a:t>
            </a:r>
            <a:r>
              <a:rPr lang="zh-CN" altLang="en-US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zh-CN" altLang="en-US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</a:t>
            </a:r>
            <a:r>
              <a:rPr lang="zh-CN" altLang="en-US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4000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</a:t>
            </a:r>
            <a:endParaRPr lang="en-US" sz="4000" dirty="0">
              <a:solidFill>
                <a:srgbClr val="DA615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118E0F-F154-9F4B-8D00-906C743A3B01}"/>
              </a:ext>
            </a:extLst>
          </p:cNvPr>
          <p:cNvSpPr txBox="1"/>
          <p:nvPr/>
        </p:nvSpPr>
        <p:spPr>
          <a:xfrm>
            <a:off x="2092036" y="2923550"/>
            <a:ext cx="88502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altLang="zh-CN" sz="28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Necessity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Limited</a:t>
            </a:r>
            <a:r>
              <a:rPr lang="zh-CN" alt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</a:t>
            </a:r>
            <a:r>
              <a:rPr lang="zh-CN" alt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</a:t>
            </a:r>
            <a:r>
              <a:rPr lang="zh-CN" alt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(e.g.,</a:t>
            </a:r>
            <a:r>
              <a:rPr lang="zh-CN" alt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</a:t>
            </a:r>
            <a:r>
              <a:rPr lang="zh-CN" alt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few</a:t>
            </a:r>
            <a:r>
              <a:rPr lang="zh-CN" alt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Mb/stage)</a:t>
            </a:r>
            <a:r>
              <a:rPr lang="zh-CN" alt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914400" lvl="1" indent="-457200">
              <a:buFont typeface="Wingdings" pitchFamily="2" charset="2"/>
              <a:buChar char="Ø"/>
            </a:pP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Concurrent</a:t>
            </a:r>
            <a:r>
              <a:rPr lang="zh-CN" alt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reg-stateful</a:t>
            </a:r>
            <a:r>
              <a:rPr lang="zh-CN" alt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applications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altLang="zh-CN" sz="28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Potential</a:t>
            </a:r>
            <a:r>
              <a:rPr lang="zh-CN" altLang="en-US" sz="28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benefits</a:t>
            </a:r>
          </a:p>
          <a:p>
            <a:pPr marL="914400" lvl="1" indent="-457200">
              <a:buFont typeface="Wingdings" pitchFamily="2" charset="2"/>
              <a:buChar char="Ø"/>
            </a:pP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Diminishing</a:t>
            </a:r>
            <a:r>
              <a:rPr lang="zh-CN" altLang="en-US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8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return</a:t>
            </a:r>
          </a:p>
        </p:txBody>
      </p:sp>
    </p:spTree>
    <p:extLst>
      <p:ext uri="{BB962C8B-B14F-4D97-AF65-F5344CB8AC3E}">
        <p14:creationId xmlns:p14="http://schemas.microsoft.com/office/powerpoint/2010/main" val="4110800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D6014-9E6D-4246-95C8-224C270B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Diminishing</a:t>
            </a:r>
            <a:r>
              <a:rPr lang="zh-CN" altLang="en-US" sz="3600" dirty="0"/>
              <a:t> </a:t>
            </a:r>
            <a:r>
              <a:rPr lang="en-US" altLang="zh-CN" sz="3600" dirty="0"/>
              <a:t>return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DC2818-0781-2344-8B05-4AE66FC70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38552-9F34-2B42-8BD1-1E978FAB8AD6}"/>
              </a:ext>
            </a:extLst>
          </p:cNvPr>
          <p:cNvSpPr txBox="1"/>
          <p:nvPr/>
        </p:nvSpPr>
        <p:spPr>
          <a:xfrm>
            <a:off x="6120746" y="2327763"/>
            <a:ext cx="50806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Diminishing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return:</a:t>
            </a:r>
            <a:r>
              <a:rPr lang="zh-CN" altLang="en-US" sz="2400" b="1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 benefit of additional memory decreases with the amount of allocated memory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8A605C-A075-4047-953B-EDA69F408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266208"/>
            <a:ext cx="4200536" cy="28967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E75C64-C230-C146-AB15-E444473859B0}"/>
              </a:ext>
            </a:extLst>
          </p:cNvPr>
          <p:cNvSpPr txBox="1"/>
          <p:nvPr/>
        </p:nvSpPr>
        <p:spPr>
          <a:xfrm>
            <a:off x="1591154" y="1619877"/>
            <a:ext cx="29994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NetCache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with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different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skewed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workload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A31EADA-9C13-514C-9646-879B10C16FD6}"/>
              </a:ext>
            </a:extLst>
          </p:cNvPr>
          <p:cNvCxnSpPr/>
          <p:nvPr/>
        </p:nvCxnSpPr>
        <p:spPr>
          <a:xfrm flipV="1">
            <a:off x="2036913" y="3992951"/>
            <a:ext cx="0" cy="64008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4B76D49-7D4F-B54D-AFD5-31527706629D}"/>
              </a:ext>
            </a:extLst>
          </p:cNvPr>
          <p:cNvCxnSpPr>
            <a:cxnSpLocks/>
          </p:cNvCxnSpPr>
          <p:nvPr/>
        </p:nvCxnSpPr>
        <p:spPr>
          <a:xfrm flipV="1">
            <a:off x="2600793" y="3840551"/>
            <a:ext cx="0" cy="79248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6" name="Right Brace 15">
            <a:extLst>
              <a:ext uri="{FF2B5EF4-FFF2-40B4-BE49-F238E27FC236}">
                <a16:creationId xmlns:a16="http://schemas.microsoft.com/office/drawing/2014/main" id="{338DA2DC-1609-4547-8086-2568323E3D95}"/>
              </a:ext>
            </a:extLst>
          </p:cNvPr>
          <p:cNvSpPr/>
          <p:nvPr/>
        </p:nvSpPr>
        <p:spPr>
          <a:xfrm rot="5400000" flipV="1">
            <a:off x="2171393" y="4022494"/>
            <a:ext cx="312036" cy="580995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63B5F124-A72C-0149-B522-8DB96FC7F348}"/>
              </a:ext>
            </a:extLst>
          </p:cNvPr>
          <p:cNvSpPr/>
          <p:nvPr/>
        </p:nvSpPr>
        <p:spPr>
          <a:xfrm rot="5400000" flipV="1">
            <a:off x="3560723" y="3214160"/>
            <a:ext cx="373265" cy="2258894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7090F4-D985-754A-A5C7-7B1FCAF9C2D7}"/>
              </a:ext>
            </a:extLst>
          </p:cNvPr>
          <p:cNvSpPr txBox="1"/>
          <p:nvPr/>
        </p:nvSpPr>
        <p:spPr>
          <a:xfrm>
            <a:off x="1591154" y="5713118"/>
            <a:ext cx="45048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0.28-&gt;0.36:</a:t>
            </a:r>
            <a:r>
              <a:rPr lang="zh-CN" altLang="en-US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768</a:t>
            </a:r>
            <a:r>
              <a:rPr lang="zh-CN" altLang="en-US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</a:t>
            </a:r>
            <a:r>
              <a:rPr lang="zh-CN" altLang="en-US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slots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0.36-&gt;0.46:</a:t>
            </a:r>
            <a:r>
              <a:rPr lang="zh-CN" altLang="en-US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3072</a:t>
            </a:r>
            <a:r>
              <a:rPr lang="zh-CN" altLang="en-US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</a:t>
            </a:r>
            <a:r>
              <a:rPr lang="zh-CN" altLang="en-US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DA615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slots</a:t>
            </a:r>
            <a:endParaRPr lang="en-US" dirty="0">
              <a:solidFill>
                <a:srgbClr val="DA615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8216A3A-B1C0-6643-A4BC-0253625DC9B7}"/>
              </a:ext>
            </a:extLst>
          </p:cNvPr>
          <p:cNvCxnSpPr>
            <a:cxnSpLocks/>
          </p:cNvCxnSpPr>
          <p:nvPr/>
        </p:nvCxnSpPr>
        <p:spPr>
          <a:xfrm flipH="1" flipV="1">
            <a:off x="2327411" y="4469010"/>
            <a:ext cx="507229" cy="1244108"/>
          </a:xfrm>
          <a:prstGeom prst="straightConnector1">
            <a:avLst/>
          </a:prstGeom>
          <a:ln w="31750">
            <a:solidFill>
              <a:srgbClr val="DA615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59FECB4-B8AC-3A4E-A078-BF01DC8B4448}"/>
              </a:ext>
            </a:extLst>
          </p:cNvPr>
          <p:cNvCxnSpPr>
            <a:cxnSpLocks/>
          </p:cNvCxnSpPr>
          <p:nvPr/>
        </p:nvCxnSpPr>
        <p:spPr>
          <a:xfrm flipV="1">
            <a:off x="3011327" y="4530239"/>
            <a:ext cx="758878" cy="1182879"/>
          </a:xfrm>
          <a:prstGeom prst="straightConnector1">
            <a:avLst/>
          </a:prstGeom>
          <a:ln w="31750">
            <a:solidFill>
              <a:srgbClr val="DA615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8FB6EDF3-F8CE-9542-9D46-1DE000FCA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297" y="1783944"/>
            <a:ext cx="10972615" cy="234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87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 animBg="1"/>
      <p:bldP spid="17" grpId="0" animBg="1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E2E0D-E420-EF48-8BE1-99DFE0EA7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/>
              <a:t>Existing</a:t>
            </a:r>
            <a:r>
              <a:rPr lang="zh-CN" altLang="en-US" sz="3600"/>
              <a:t> </a:t>
            </a:r>
            <a:r>
              <a:rPr lang="en-US" altLang="zh-CN" sz="3600"/>
              <a:t>solutions</a:t>
            </a:r>
            <a:r>
              <a:rPr lang="zh-CN" altLang="en-US" sz="3600"/>
              <a:t> </a:t>
            </a:r>
            <a:r>
              <a:rPr lang="en-US" altLang="zh-CN" sz="3600"/>
              <a:t>and</a:t>
            </a:r>
            <a:r>
              <a:rPr lang="zh-CN" altLang="en-US" sz="3600"/>
              <a:t> </a:t>
            </a:r>
            <a:r>
              <a:rPr lang="en-US" altLang="zh-CN" sz="3600"/>
              <a:t>limitations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BFEF7-B1D4-D94C-8163-AE47893FF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8FA4B14-92B6-5944-B111-CD3643384DDD}"/>
              </a:ext>
            </a:extLst>
          </p:cNvPr>
          <p:cNvSpPr/>
          <p:nvPr/>
        </p:nvSpPr>
        <p:spPr>
          <a:xfrm>
            <a:off x="838200" y="1981222"/>
            <a:ext cx="3093027" cy="10972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Static</a:t>
            </a:r>
            <a:r>
              <a:rPr lang="zh-CN" altLang="en-US" sz="2400" dirty="0">
                <a:solidFill>
                  <a:prstClr val="white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binding</a:t>
            </a:r>
            <a:r>
              <a:rPr lang="zh-CN" altLang="en-US" sz="2400" dirty="0">
                <a:solidFill>
                  <a:prstClr val="white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400" dirty="0">
                <a:solidFill>
                  <a:prstClr val="white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400" dirty="0">
              <a:solidFill>
                <a:prstClr val="white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 algn="ctr"/>
            <a:r>
              <a:rPr lang="en-US" altLang="zh-CN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</a:t>
            </a:r>
            <a:r>
              <a:rPr lang="zh-CN" altLang="en-US" sz="2400" dirty="0">
                <a:solidFill>
                  <a:prstClr val="white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</a:t>
            </a:r>
            <a:endParaRPr lang="en-US" sz="2400" dirty="0">
              <a:solidFill>
                <a:prstClr val="white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0989398B-CE16-2742-AF06-4DA83ED8DF9A}"/>
              </a:ext>
            </a:extLst>
          </p:cNvPr>
          <p:cNvSpPr/>
          <p:nvPr/>
        </p:nvSpPr>
        <p:spPr>
          <a:xfrm>
            <a:off x="4490604" y="1981222"/>
            <a:ext cx="3093027" cy="10972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Ignore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hardware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constraints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AA6C635C-088F-6249-8C88-31AE4C0505ED}"/>
              </a:ext>
            </a:extLst>
          </p:cNvPr>
          <p:cNvSpPr/>
          <p:nvPr/>
        </p:nvSpPr>
        <p:spPr>
          <a:xfrm>
            <a:off x="8143008" y="1981221"/>
            <a:ext cx="3093027" cy="10972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</a:t>
            </a:r>
            <a:r>
              <a:rPr lang="zh-CN" altLang="en-US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network-wide</a:t>
            </a:r>
            <a:r>
              <a:rPr lang="zh-CN" altLang="en-US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dynamic</a:t>
            </a:r>
            <a:r>
              <a:rPr lang="zh-CN" altLang="en-US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white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allocation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51CC4F2-B82B-724A-9F07-26B59F5F7D54}"/>
              </a:ext>
            </a:extLst>
          </p:cNvPr>
          <p:cNvSpPr txBox="1"/>
          <p:nvPr/>
        </p:nvSpPr>
        <p:spPr>
          <a:xfrm>
            <a:off x="720436" y="3429000"/>
            <a:ext cx="36541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itchFamily="2" charset="2"/>
              <a:buChar char="Ø"/>
            </a:pP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Merged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compilation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time</a:t>
            </a:r>
          </a:p>
          <a:p>
            <a:pPr marL="285750" indent="-285750" algn="l">
              <a:buFont typeface="Wingdings" pitchFamily="2" charset="2"/>
              <a:buChar char="Ø"/>
            </a:pP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P4Visor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[CoNEXT’18]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9DBD1B9-BAA9-634A-B5F4-F7F4EDFF2F7E}"/>
              </a:ext>
            </a:extLst>
          </p:cNvPr>
          <p:cNvSpPr txBox="1"/>
          <p:nvPr/>
        </p:nvSpPr>
        <p:spPr>
          <a:xfrm>
            <a:off x="4374571" y="3429000"/>
            <a:ext cx="3325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itchFamily="2" charset="2"/>
              <a:buChar char="Ø"/>
            </a:pP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DPDK,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BMv2</a:t>
            </a:r>
          </a:p>
          <a:p>
            <a:pPr marL="285750" indent="-285750" algn="l">
              <a:buFont typeface="Wingdings" pitchFamily="2" charset="2"/>
              <a:buChar char="Ø"/>
            </a:pP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Hyper4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[CoNEXT’16]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51B0B6F-1274-1343-9BE2-B8EAD36C810B}"/>
              </a:ext>
            </a:extLst>
          </p:cNvPr>
          <p:cNvSpPr txBox="1"/>
          <p:nvPr/>
        </p:nvSpPr>
        <p:spPr>
          <a:xfrm>
            <a:off x="8028706" y="3445385"/>
            <a:ext cx="3782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itchFamily="2" charset="2"/>
              <a:buChar char="Ø"/>
            </a:pP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Allocation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single</a:t>
            </a:r>
            <a:r>
              <a:rPr lang="zh-CN" alt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switch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378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6" grpId="0"/>
      <p:bldP spid="37" grpId="0"/>
      <p:bldP spid="3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1CF77-C01F-B64A-9057-8BF223CE0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Realizing</a:t>
            </a:r>
            <a:r>
              <a:rPr lang="zh-CN" altLang="en-US" sz="3600" dirty="0"/>
              <a:t> </a:t>
            </a:r>
            <a:r>
              <a:rPr lang="en-US" altLang="zh-CN" sz="3600" dirty="0"/>
              <a:t>dynamic</a:t>
            </a:r>
            <a:r>
              <a:rPr lang="zh-CN" altLang="en-US" sz="3600" dirty="0"/>
              <a:t> </a:t>
            </a:r>
            <a:r>
              <a:rPr lang="en-US" altLang="zh-CN" sz="3600" dirty="0"/>
              <a:t>register</a:t>
            </a:r>
            <a:r>
              <a:rPr lang="zh-CN" altLang="en-US" sz="3600" dirty="0"/>
              <a:t> </a:t>
            </a:r>
            <a:r>
              <a:rPr lang="en-US" altLang="zh-CN" sz="3600" dirty="0"/>
              <a:t>memory</a:t>
            </a:r>
            <a:r>
              <a:rPr lang="zh-CN" altLang="en-US" sz="3600" dirty="0"/>
              <a:t> </a:t>
            </a:r>
            <a:r>
              <a:rPr lang="en-US" altLang="zh-CN" sz="3600" dirty="0"/>
              <a:t>allocation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24BA71-1095-3A4C-B223-BC50F4F60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A95E9-7F37-EC4A-9EA7-223FF38CD9C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Rectangle: Rounded Corners 16">
            <a:extLst>
              <a:ext uri="{FF2B5EF4-FFF2-40B4-BE49-F238E27FC236}">
                <a16:creationId xmlns:a16="http://schemas.microsoft.com/office/drawing/2014/main" id="{B43FB16D-1B1C-594F-846E-E0D2586EC9F1}"/>
              </a:ext>
            </a:extLst>
          </p:cNvPr>
          <p:cNvSpPr/>
          <p:nvPr/>
        </p:nvSpPr>
        <p:spPr>
          <a:xfrm>
            <a:off x="941313" y="4392727"/>
            <a:ext cx="4933819" cy="751346"/>
          </a:xfrm>
          <a:prstGeom prst="roundRect">
            <a:avLst/>
          </a:prstGeom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How</a:t>
            </a:r>
            <a:r>
              <a:rPr lang="zh-CN" altLang="en-US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</a:t>
            </a:r>
            <a:r>
              <a:rPr lang="zh-CN" altLang="en-US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maximize</a:t>
            </a:r>
            <a:r>
              <a:rPr lang="zh-CN" altLang="en-US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zh-CN" sz="2400" dirty="0">
              <a:solidFill>
                <a:prstClr val="black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multiplexing</a:t>
            </a:r>
            <a:r>
              <a:rPr lang="zh-CN" altLang="en-US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benefits</a:t>
            </a:r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4042ACBA-E632-B945-8DA3-B3C409099926}"/>
              </a:ext>
            </a:extLst>
          </p:cNvPr>
          <p:cNvSpPr/>
          <p:nvPr/>
        </p:nvSpPr>
        <p:spPr>
          <a:xfrm>
            <a:off x="7193402" y="4367601"/>
            <a:ext cx="3419476" cy="732256"/>
          </a:xfrm>
          <a:prstGeom prst="roundRect">
            <a:avLst/>
          </a:prstGeom>
          <a:ln w="50800">
            <a:solidFill>
              <a:srgbClr val="DA615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Dynamic</a:t>
            </a:r>
            <a:r>
              <a:rPr lang="zh-CN" altLang="en-US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allocation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72E2640-4E9A-9942-A76C-AAEAF77B9C7D}"/>
              </a:ext>
            </a:extLst>
          </p:cNvPr>
          <p:cNvCxnSpPr/>
          <p:nvPr/>
        </p:nvCxnSpPr>
        <p:spPr>
          <a:xfrm>
            <a:off x="5970594" y="4783717"/>
            <a:ext cx="1059305" cy="0"/>
          </a:xfrm>
          <a:prstGeom prst="straightConnector1">
            <a:avLst/>
          </a:prstGeom>
          <a:ln w="50800">
            <a:solidFill>
              <a:srgbClr val="D45655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AA8E430-3B03-0B4D-8B42-8889613E5835}"/>
              </a:ext>
            </a:extLst>
          </p:cNvPr>
          <p:cNvSpPr/>
          <p:nvPr/>
        </p:nvSpPr>
        <p:spPr>
          <a:xfrm>
            <a:off x="941313" y="3192763"/>
            <a:ext cx="4933819" cy="751346"/>
          </a:xfrm>
          <a:prstGeom prst="roundRect">
            <a:avLst/>
          </a:prstGeom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How to modify P4 programs</a:t>
            </a:r>
          </a:p>
        </p:txBody>
      </p:sp>
      <p:sp>
        <p:nvSpPr>
          <p:cNvPr id="18" name="Rectangle: Rounded Corners 16">
            <a:extLst>
              <a:ext uri="{FF2B5EF4-FFF2-40B4-BE49-F238E27FC236}">
                <a16:creationId xmlns:a16="http://schemas.microsoft.com/office/drawing/2014/main" id="{ABFA20F4-CE84-924B-AB09-D1CB3C1B77EE}"/>
              </a:ext>
            </a:extLst>
          </p:cNvPr>
          <p:cNvSpPr/>
          <p:nvPr/>
        </p:nvSpPr>
        <p:spPr>
          <a:xfrm>
            <a:off x="7193402" y="3167637"/>
            <a:ext cx="3419476" cy="732256"/>
          </a:xfrm>
          <a:prstGeom prst="roundRect">
            <a:avLst/>
          </a:prstGeom>
          <a:ln w="50800">
            <a:solidFill>
              <a:srgbClr val="DA615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P4VRM compiler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405526E-DDF7-1B44-9687-F4F5936BFD8E}"/>
              </a:ext>
            </a:extLst>
          </p:cNvPr>
          <p:cNvCxnSpPr/>
          <p:nvPr/>
        </p:nvCxnSpPr>
        <p:spPr>
          <a:xfrm>
            <a:off x="5970594" y="3583753"/>
            <a:ext cx="1059305" cy="0"/>
          </a:xfrm>
          <a:prstGeom prst="straightConnector1">
            <a:avLst/>
          </a:prstGeom>
          <a:ln w="50800">
            <a:solidFill>
              <a:srgbClr val="D45655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: Rounded Corners 16">
            <a:extLst>
              <a:ext uri="{FF2B5EF4-FFF2-40B4-BE49-F238E27FC236}">
                <a16:creationId xmlns:a16="http://schemas.microsoft.com/office/drawing/2014/main" id="{00637AC9-057F-834D-8330-3F35C3446144}"/>
              </a:ext>
            </a:extLst>
          </p:cNvPr>
          <p:cNvSpPr/>
          <p:nvPr/>
        </p:nvSpPr>
        <p:spPr>
          <a:xfrm>
            <a:off x="941313" y="2017925"/>
            <a:ext cx="4933819" cy="751346"/>
          </a:xfrm>
          <a:prstGeom prst="roundRect">
            <a:avLst/>
          </a:prstGeom>
          <a:ln w="508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How to enable online allocation</a:t>
            </a:r>
          </a:p>
        </p:txBody>
      </p:sp>
      <p:sp>
        <p:nvSpPr>
          <p:cNvPr id="22" name="Rectangle: Rounded Corners 16">
            <a:extLst>
              <a:ext uri="{FF2B5EF4-FFF2-40B4-BE49-F238E27FC236}">
                <a16:creationId xmlns:a16="http://schemas.microsoft.com/office/drawing/2014/main" id="{D48CD703-22FE-D940-8941-8D4233DA28AC}"/>
              </a:ext>
            </a:extLst>
          </p:cNvPr>
          <p:cNvSpPr/>
          <p:nvPr/>
        </p:nvSpPr>
        <p:spPr>
          <a:xfrm>
            <a:off x="7193402" y="1992799"/>
            <a:ext cx="3419476" cy="732256"/>
          </a:xfrm>
          <a:prstGeom prst="roundRect">
            <a:avLst/>
          </a:prstGeom>
          <a:ln w="50800">
            <a:solidFill>
              <a:srgbClr val="DA615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"/>
              </a:spcBef>
            </a:pP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Virtual</a:t>
            </a:r>
            <a:r>
              <a:rPr lang="zh-CN" altLang="en-US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</a:t>
            </a:r>
            <a:r>
              <a:rPr lang="zh-CN" altLang="en-US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memory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8C4A6DD-B61A-734C-883B-EBFADAFF7428}"/>
              </a:ext>
            </a:extLst>
          </p:cNvPr>
          <p:cNvCxnSpPr/>
          <p:nvPr/>
        </p:nvCxnSpPr>
        <p:spPr>
          <a:xfrm>
            <a:off x="5970594" y="2408915"/>
            <a:ext cx="1059305" cy="0"/>
          </a:xfrm>
          <a:prstGeom prst="straightConnector1">
            <a:avLst/>
          </a:prstGeom>
          <a:ln w="50800">
            <a:solidFill>
              <a:srgbClr val="D45655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061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 animBg="1"/>
      <p:bldP spid="17" grpId="0" animBg="1"/>
      <p:bldP spid="18" grpId="0" animBg="1"/>
      <p:bldP spid="21" grpId="0" animBg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B8626-0837-C744-97CA-6362F4BAE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NetVRM</a:t>
            </a:r>
            <a:r>
              <a:rPr lang="zh-CN" altLang="en-US" dirty="0"/>
              <a:t> </a:t>
            </a:r>
            <a:r>
              <a:rPr lang="en-US" altLang="zh-CN" dirty="0"/>
              <a:t>architecture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5284FE-DC01-3249-ADC0-C9859667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A114001-D244-CA46-AF11-87E033FCF51D}"/>
              </a:ext>
            </a:extLst>
          </p:cNvPr>
          <p:cNvSpPr/>
          <p:nvPr/>
        </p:nvSpPr>
        <p:spPr>
          <a:xfrm>
            <a:off x="1194590" y="2196398"/>
            <a:ext cx="1147943" cy="321590"/>
          </a:xfrm>
          <a:prstGeom prst="rect">
            <a:avLst/>
          </a:prstGeom>
          <a:solidFill>
            <a:srgbClr val="FFFFFF">
              <a:lumMod val="85000"/>
            </a:srgbClr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xx.p4vrm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53723C9-3ADE-614A-80FD-AE364775D250}"/>
              </a:ext>
            </a:extLst>
          </p:cNvPr>
          <p:cNvCxnSpPr>
            <a:stCxn id="53" idx="3"/>
            <a:endCxn id="53" idx="1"/>
          </p:cNvCxnSpPr>
          <p:nvPr/>
        </p:nvCxnSpPr>
        <p:spPr>
          <a:xfrm flipH="1">
            <a:off x="3633336" y="3352800"/>
            <a:ext cx="3019647" cy="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3A060F58-3362-A145-ABB8-2846EEF783F3}"/>
              </a:ext>
            </a:extLst>
          </p:cNvPr>
          <p:cNvSpPr/>
          <p:nvPr/>
        </p:nvSpPr>
        <p:spPr>
          <a:xfrm>
            <a:off x="3633336" y="2186134"/>
            <a:ext cx="3019647" cy="2333332"/>
          </a:xfrm>
          <a:prstGeom prst="rect">
            <a:avLst/>
          </a:prstGeom>
          <a:noFill/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F135E94-96EA-D742-9ED6-663C61792E8D}"/>
              </a:ext>
            </a:extLst>
          </p:cNvPr>
          <p:cNvSpPr/>
          <p:nvPr/>
        </p:nvSpPr>
        <p:spPr>
          <a:xfrm>
            <a:off x="4349302" y="3232388"/>
            <a:ext cx="1607157" cy="265176"/>
          </a:xfrm>
          <a:prstGeom prst="rect">
            <a:avLst/>
          </a:prstGeom>
          <a:solidFill>
            <a:srgbClr val="A5A5A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Run-time API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77D102C-B5B9-4648-9A3B-90C63D7B36D1}"/>
              </a:ext>
            </a:extLst>
          </p:cNvPr>
          <p:cNvSpPr/>
          <p:nvPr/>
        </p:nvSpPr>
        <p:spPr>
          <a:xfrm>
            <a:off x="3832067" y="2307496"/>
            <a:ext cx="773363" cy="421975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1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26C459C-8963-1C40-AB2B-7176FE601DC5}"/>
              </a:ext>
            </a:extLst>
          </p:cNvPr>
          <p:cNvCxnSpPr/>
          <p:nvPr/>
        </p:nvCxnSpPr>
        <p:spPr>
          <a:xfrm>
            <a:off x="7121535" y="2189895"/>
            <a:ext cx="269099" cy="0"/>
          </a:xfrm>
          <a:prstGeom prst="straightConnector1">
            <a:avLst/>
          </a:prstGeom>
          <a:noFill/>
          <a:ln w="12700" cap="flat" cmpd="sng" algn="ctr">
            <a:noFill/>
            <a:prstDash val="solid"/>
            <a:miter lim="800000"/>
            <a:tailEnd type="triangle" w="lg" len="med"/>
          </a:ln>
          <a:effectLst/>
        </p:spPr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6B3FF6D-204B-B843-9BB0-DDDAD1EE1E89}"/>
              </a:ext>
            </a:extLst>
          </p:cNvPr>
          <p:cNvCxnSpPr/>
          <p:nvPr/>
        </p:nvCxnSpPr>
        <p:spPr>
          <a:xfrm>
            <a:off x="7186983" y="4183736"/>
            <a:ext cx="249504" cy="0"/>
          </a:xfrm>
          <a:prstGeom prst="straightConnector1">
            <a:avLst/>
          </a:prstGeom>
          <a:noFill/>
          <a:ln w="12700" cap="flat" cmpd="sng" algn="ctr">
            <a:noFill/>
            <a:prstDash val="solid"/>
            <a:miter lim="800000"/>
            <a:tailEnd type="triangle" w="lg" len="med"/>
          </a:ln>
          <a:effectLst/>
        </p:spPr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8D8E3DA1-EDCE-804D-8779-6F5F5C67BA51}"/>
              </a:ext>
            </a:extLst>
          </p:cNvPr>
          <p:cNvSpPr/>
          <p:nvPr/>
        </p:nvSpPr>
        <p:spPr>
          <a:xfrm>
            <a:off x="3830951" y="2856471"/>
            <a:ext cx="2643860" cy="298994"/>
          </a:xfrm>
          <a:prstGeom prst="rect">
            <a:avLst/>
          </a:prstGeom>
          <a:solidFill>
            <a:srgbClr val="D9615F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Virtual Register Memory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6352620-66B4-6741-8128-5E59F1CA2FED}"/>
              </a:ext>
            </a:extLst>
          </p:cNvPr>
          <p:cNvSpPr/>
          <p:nvPr/>
        </p:nvSpPr>
        <p:spPr>
          <a:xfrm>
            <a:off x="5677274" y="2307496"/>
            <a:ext cx="773363" cy="421975"/>
          </a:xfrm>
          <a:prstGeom prst="rect">
            <a:avLst/>
          </a:prstGeom>
          <a:solidFill>
            <a:srgbClr val="4472C4">
              <a:lumMod val="60000"/>
              <a:lumOff val="40000"/>
              <a:alpha val="50196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79446CD-C83E-0F41-80C0-027127580D0A}"/>
              </a:ext>
            </a:extLst>
          </p:cNvPr>
          <p:cNvSpPr txBox="1"/>
          <p:nvPr/>
        </p:nvSpPr>
        <p:spPr>
          <a:xfrm>
            <a:off x="4866681" y="3642212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192">
              <a:defRPr/>
            </a:pPr>
            <a:r>
              <a:rPr lang="mr-IN" sz="28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…</a:t>
            </a:r>
            <a:endParaRPr lang="en-US" sz="2800" kern="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475ECE8-6B72-9A41-B5CF-1A95303A8BE9}"/>
              </a:ext>
            </a:extLst>
          </p:cNvPr>
          <p:cNvSpPr/>
          <p:nvPr/>
        </p:nvSpPr>
        <p:spPr>
          <a:xfrm>
            <a:off x="6027195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1CB3972-0A80-BC48-BF10-7772412A192C}"/>
              </a:ext>
            </a:extLst>
          </p:cNvPr>
          <p:cNvSpPr txBox="1"/>
          <p:nvPr/>
        </p:nvSpPr>
        <p:spPr>
          <a:xfrm>
            <a:off x="6652983" y="4232165"/>
            <a:ext cx="8194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zoom in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2B4B355-CDB4-9E48-B5B7-983334967EC9}"/>
              </a:ext>
            </a:extLst>
          </p:cNvPr>
          <p:cNvSpPr/>
          <p:nvPr/>
        </p:nvSpPr>
        <p:spPr>
          <a:xfrm>
            <a:off x="7160625" y="2060462"/>
            <a:ext cx="3019647" cy="1143000"/>
          </a:xfrm>
          <a:prstGeom prst="rect">
            <a:avLst/>
          </a:prstGeom>
          <a:noFill/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EDEFCAF-0606-B140-9663-5B4B9C9015C4}"/>
              </a:ext>
            </a:extLst>
          </p:cNvPr>
          <p:cNvSpPr/>
          <p:nvPr/>
        </p:nvSpPr>
        <p:spPr>
          <a:xfrm>
            <a:off x="7383812" y="2218353"/>
            <a:ext cx="2576189" cy="640080"/>
          </a:xfrm>
          <a:prstGeom prst="rect">
            <a:avLst/>
          </a:prstGeom>
          <a:solidFill>
            <a:srgbClr val="D9615F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Dynamic Memory Allocation</a:t>
            </a:r>
          </a:p>
        </p:txBody>
      </p:sp>
      <p:pic>
        <p:nvPicPr>
          <p:cNvPr id="65" name="Picture 51" descr="Router_wFirewall">
            <a:extLst>
              <a:ext uri="{FF2B5EF4-FFF2-40B4-BE49-F238E27FC236}">
                <a16:creationId xmlns:a16="http://schemas.microsoft.com/office/drawing/2014/main" id="{B26B64DA-6694-2C48-966D-9C670D487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9969" y="3968600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51" descr="Router_wFirewall">
            <a:extLst>
              <a:ext uri="{FF2B5EF4-FFF2-40B4-BE49-F238E27FC236}">
                <a16:creationId xmlns:a16="http://schemas.microsoft.com/office/drawing/2014/main" id="{1B84F62B-9A5A-8949-A52E-F441E5C63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3443" y="3612153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51" descr="Router_wFirewall">
            <a:extLst>
              <a:ext uri="{FF2B5EF4-FFF2-40B4-BE49-F238E27FC236}">
                <a16:creationId xmlns:a16="http://schemas.microsoft.com/office/drawing/2014/main" id="{9181610B-37A4-2F4A-9863-4DF0114A7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8384" y="4360642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51" descr="Router_wFirewall">
            <a:extLst>
              <a:ext uri="{FF2B5EF4-FFF2-40B4-BE49-F238E27FC236}">
                <a16:creationId xmlns:a16="http://schemas.microsoft.com/office/drawing/2014/main" id="{29CE55CC-7624-0041-80AE-229B15F51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2765" y="3968600"/>
            <a:ext cx="457200" cy="369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49EFF35-FA98-0C41-8F12-28AF776627E1}"/>
              </a:ext>
            </a:extLst>
          </p:cNvPr>
          <p:cNvCxnSpPr>
            <a:stCxn id="65" idx="3"/>
            <a:endCxn id="66" idx="1"/>
          </p:cNvCxnSpPr>
          <p:nvPr/>
        </p:nvCxnSpPr>
        <p:spPr>
          <a:xfrm flipV="1">
            <a:off x="7807169" y="3796808"/>
            <a:ext cx="746274" cy="356447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E9EEAF9-86B4-A34F-B961-F704BDA62F90}"/>
              </a:ext>
            </a:extLst>
          </p:cNvPr>
          <p:cNvCxnSpPr>
            <a:stCxn id="66" idx="3"/>
            <a:endCxn id="68" idx="1"/>
          </p:cNvCxnSpPr>
          <p:nvPr/>
        </p:nvCxnSpPr>
        <p:spPr>
          <a:xfrm>
            <a:off x="9010643" y="3796808"/>
            <a:ext cx="802122" cy="356447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9D40F16-510E-0D44-8880-32E66A6B372D}"/>
              </a:ext>
            </a:extLst>
          </p:cNvPr>
          <p:cNvCxnSpPr>
            <a:stCxn id="67" idx="3"/>
            <a:endCxn id="68" idx="1"/>
          </p:cNvCxnSpPr>
          <p:nvPr/>
        </p:nvCxnSpPr>
        <p:spPr>
          <a:xfrm flipV="1">
            <a:off x="8925584" y="4153255"/>
            <a:ext cx="887181" cy="39204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F4D5B6C-DE25-AB4D-98B9-E8397BD236C6}"/>
              </a:ext>
            </a:extLst>
          </p:cNvPr>
          <p:cNvCxnSpPr>
            <a:stCxn id="65" idx="3"/>
            <a:endCxn id="67" idx="1"/>
          </p:cNvCxnSpPr>
          <p:nvPr/>
        </p:nvCxnSpPr>
        <p:spPr>
          <a:xfrm>
            <a:off x="7807169" y="4153255"/>
            <a:ext cx="661215" cy="392042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71BC360-45C4-FA4A-8A76-EF004C9B9AE0}"/>
              </a:ext>
            </a:extLst>
          </p:cNvPr>
          <p:cNvCxnSpPr>
            <a:stCxn id="65" idx="0"/>
            <a:endCxn id="63" idx="2"/>
          </p:cNvCxnSpPr>
          <p:nvPr/>
        </p:nvCxnSpPr>
        <p:spPr>
          <a:xfrm flipV="1">
            <a:off x="7578569" y="3203462"/>
            <a:ext cx="1091880" cy="765138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4C156298-5E37-1A44-9CA6-E31712FC90E8}"/>
              </a:ext>
            </a:extLst>
          </p:cNvPr>
          <p:cNvCxnSpPr>
            <a:stCxn id="67" idx="0"/>
            <a:endCxn id="63" idx="2"/>
          </p:cNvCxnSpPr>
          <p:nvPr/>
        </p:nvCxnSpPr>
        <p:spPr>
          <a:xfrm flipH="1" flipV="1">
            <a:off x="8670449" y="3203462"/>
            <a:ext cx="26535" cy="115718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C56F590-B523-8F42-BCC5-96EA2944368D}"/>
              </a:ext>
            </a:extLst>
          </p:cNvPr>
          <p:cNvCxnSpPr>
            <a:stCxn id="66" idx="0"/>
            <a:endCxn id="63" idx="2"/>
          </p:cNvCxnSpPr>
          <p:nvPr/>
        </p:nvCxnSpPr>
        <p:spPr>
          <a:xfrm flipH="1" flipV="1">
            <a:off x="8670449" y="3203462"/>
            <a:ext cx="111594" cy="408691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0B4A238-3BFA-8B43-A4DD-918CBFE8CB84}"/>
              </a:ext>
            </a:extLst>
          </p:cNvPr>
          <p:cNvCxnSpPr>
            <a:stCxn id="68" idx="0"/>
            <a:endCxn id="63" idx="2"/>
          </p:cNvCxnSpPr>
          <p:nvPr/>
        </p:nvCxnSpPr>
        <p:spPr>
          <a:xfrm flipH="1" flipV="1">
            <a:off x="8670449" y="3203462"/>
            <a:ext cx="1370916" cy="765138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dash"/>
            <a:miter lim="800000"/>
          </a:ln>
          <a:effectLst/>
        </p:spPr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4B41FC36-0038-0145-A17D-1F302BEE903F}"/>
              </a:ext>
            </a:extLst>
          </p:cNvPr>
          <p:cNvSpPr txBox="1"/>
          <p:nvPr/>
        </p:nvSpPr>
        <p:spPr>
          <a:xfrm>
            <a:off x="8225540" y="2852046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Net</a:t>
            </a:r>
            <a:r>
              <a:rPr lang="en-US" altLang="zh-CN" sz="1600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VRM</a:t>
            </a:r>
            <a:endParaRPr lang="en-US" sz="16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8" name="Left Arrow 77">
            <a:extLst>
              <a:ext uri="{FF2B5EF4-FFF2-40B4-BE49-F238E27FC236}">
                <a16:creationId xmlns:a16="http://schemas.microsoft.com/office/drawing/2014/main" id="{74B9A7C0-0BB5-024E-AC27-7781FC88B750}"/>
              </a:ext>
            </a:extLst>
          </p:cNvPr>
          <p:cNvSpPr/>
          <p:nvPr/>
        </p:nvSpPr>
        <p:spPr>
          <a:xfrm>
            <a:off x="6802632" y="4031319"/>
            <a:ext cx="457200" cy="228600"/>
          </a:xfrm>
          <a:prstGeom prst="leftArrow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03C49FB-8C87-E945-8A72-427B35752604}"/>
              </a:ext>
            </a:extLst>
          </p:cNvPr>
          <p:cNvSpPr/>
          <p:nvPr/>
        </p:nvSpPr>
        <p:spPr>
          <a:xfrm>
            <a:off x="4754670" y="2307496"/>
            <a:ext cx="773363" cy="421975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2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D484192-F91F-CD42-A8CC-D26BF6F1C28F}"/>
              </a:ext>
            </a:extLst>
          </p:cNvPr>
          <p:cNvSpPr txBox="1"/>
          <p:nvPr/>
        </p:nvSpPr>
        <p:spPr>
          <a:xfrm>
            <a:off x="9102075" y="4401808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Network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9E62B45-42FF-1443-B117-1130CE08B1A0}"/>
              </a:ext>
            </a:extLst>
          </p:cNvPr>
          <p:cNvSpPr/>
          <p:nvPr/>
        </p:nvSpPr>
        <p:spPr>
          <a:xfrm>
            <a:off x="4077835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E570508-1F83-0B45-9EA7-6DB2C5ED5C65}"/>
              </a:ext>
            </a:extLst>
          </p:cNvPr>
          <p:cNvSpPr/>
          <p:nvPr/>
        </p:nvSpPr>
        <p:spPr>
          <a:xfrm>
            <a:off x="4500770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1AA92A06-54DB-E74A-8039-A8512B7DFD5E}"/>
              </a:ext>
            </a:extLst>
          </p:cNvPr>
          <p:cNvCxnSpPr/>
          <p:nvPr/>
        </p:nvCxnSpPr>
        <p:spPr>
          <a:xfrm>
            <a:off x="6202179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888737A9-02E8-FC45-9D78-F7D61DA2FCAC}"/>
              </a:ext>
            </a:extLst>
          </p:cNvPr>
          <p:cNvCxnSpPr/>
          <p:nvPr/>
        </p:nvCxnSpPr>
        <p:spPr>
          <a:xfrm>
            <a:off x="5752875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CB076084-8956-E64B-B827-8029E866B721}"/>
              </a:ext>
            </a:extLst>
          </p:cNvPr>
          <p:cNvCxnSpPr/>
          <p:nvPr/>
        </p:nvCxnSpPr>
        <p:spPr>
          <a:xfrm>
            <a:off x="4665908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8278B76-56A0-3F40-898A-42815DD60292}"/>
              </a:ext>
            </a:extLst>
          </p:cNvPr>
          <p:cNvCxnSpPr/>
          <p:nvPr/>
        </p:nvCxnSpPr>
        <p:spPr>
          <a:xfrm>
            <a:off x="4235814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94F3DB65-A09B-A94C-8825-300752C26EA3}"/>
              </a:ext>
            </a:extLst>
          </p:cNvPr>
          <p:cNvCxnSpPr/>
          <p:nvPr/>
        </p:nvCxnSpPr>
        <p:spPr>
          <a:xfrm>
            <a:off x="3803515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033A8C71-54A0-B24D-AAF7-FE0A25DFB601}"/>
              </a:ext>
            </a:extLst>
          </p:cNvPr>
          <p:cNvSpPr/>
          <p:nvPr/>
        </p:nvSpPr>
        <p:spPr>
          <a:xfrm>
            <a:off x="5586081" y="3609303"/>
            <a:ext cx="173736" cy="822960"/>
          </a:xfrm>
          <a:prstGeom prst="rect">
            <a:avLst/>
          </a:prstGeom>
          <a:solidFill>
            <a:srgbClr val="5B9BD5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2C859F3-DB12-F446-A8FD-C54795FF27E8}"/>
              </a:ext>
            </a:extLst>
          </p:cNvPr>
          <p:cNvCxnSpPr/>
          <p:nvPr/>
        </p:nvCxnSpPr>
        <p:spPr>
          <a:xfrm>
            <a:off x="5311761" y="4020783"/>
            <a:ext cx="274320" cy="0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 w="lg" len="med"/>
          </a:ln>
          <a:effectLst/>
        </p:spPr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72BF7DAA-796C-A24E-A979-B3209A75B9F2}"/>
              </a:ext>
            </a:extLst>
          </p:cNvPr>
          <p:cNvSpPr txBox="1"/>
          <p:nvPr/>
        </p:nvSpPr>
        <p:spPr>
          <a:xfrm>
            <a:off x="2926169" y="3736699"/>
            <a:ext cx="6335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Plane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C925B36-12FE-E54B-B0BF-E10278AAF58F}"/>
              </a:ext>
            </a:extLst>
          </p:cNvPr>
          <p:cNvSpPr txBox="1"/>
          <p:nvPr/>
        </p:nvSpPr>
        <p:spPr>
          <a:xfrm>
            <a:off x="2857240" y="2560687"/>
            <a:ext cx="771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Control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Plane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1E745E07-D50E-7E4F-90C7-0F6075C6F638}"/>
              </a:ext>
            </a:extLst>
          </p:cNvPr>
          <p:cNvSpPr/>
          <p:nvPr/>
        </p:nvSpPr>
        <p:spPr>
          <a:xfrm>
            <a:off x="1363235" y="3098805"/>
            <a:ext cx="948499" cy="579938"/>
          </a:xfrm>
          <a:prstGeom prst="rect">
            <a:avLst/>
          </a:prstGeom>
          <a:solidFill>
            <a:srgbClr val="E8A09F"/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92">
              <a:defRPr/>
            </a:pPr>
            <a:r>
              <a:rPr lang="en-US" sz="14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P4VRM</a:t>
            </a:r>
          </a:p>
          <a:p>
            <a:pPr algn="ctr" defTabSz="914192">
              <a:defRPr/>
            </a:pPr>
            <a:r>
              <a:rPr lang="en-US" altLang="zh-CN" sz="14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en-US" sz="1400" kern="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ompiler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EB7B17A-A1C1-0A47-B078-9C5016B09CFE}"/>
              </a:ext>
            </a:extLst>
          </p:cNvPr>
          <p:cNvCxnSpPr>
            <a:cxnSpLocks/>
            <a:stCxn id="92" idx="3"/>
            <a:endCxn id="91" idx="1"/>
          </p:cNvCxnSpPr>
          <p:nvPr/>
        </p:nvCxnSpPr>
        <p:spPr>
          <a:xfrm flipV="1">
            <a:off x="2311734" y="2822297"/>
            <a:ext cx="545506" cy="566477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FFDFB333-9875-8147-97AE-9E0FF2A66FE7}"/>
              </a:ext>
            </a:extLst>
          </p:cNvPr>
          <p:cNvCxnSpPr>
            <a:cxnSpLocks/>
            <a:stCxn id="92" idx="3"/>
            <a:endCxn id="90" idx="1"/>
          </p:cNvCxnSpPr>
          <p:nvPr/>
        </p:nvCxnSpPr>
        <p:spPr>
          <a:xfrm>
            <a:off x="2311734" y="3388774"/>
            <a:ext cx="614435" cy="609535"/>
          </a:xfrm>
          <a:prstGeom prst="straightConnector1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4E88E6D0-4131-1C49-A4DE-0F468CF4A23F}"/>
              </a:ext>
            </a:extLst>
          </p:cNvPr>
          <p:cNvSpPr/>
          <p:nvPr/>
        </p:nvSpPr>
        <p:spPr>
          <a:xfrm>
            <a:off x="1269210" y="2272428"/>
            <a:ext cx="1147943" cy="321590"/>
          </a:xfrm>
          <a:prstGeom prst="rect">
            <a:avLst/>
          </a:prstGeom>
          <a:solidFill>
            <a:srgbClr val="FFFFFF">
              <a:lumMod val="85000"/>
            </a:srgbClr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xx.p4vrm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6" name="Left Arrow 95">
            <a:extLst>
              <a:ext uri="{FF2B5EF4-FFF2-40B4-BE49-F238E27FC236}">
                <a16:creationId xmlns:a16="http://schemas.microsoft.com/office/drawing/2014/main" id="{92105B3D-1ECF-2544-8E80-0322837D8E18}"/>
              </a:ext>
            </a:extLst>
          </p:cNvPr>
          <p:cNvSpPr/>
          <p:nvPr/>
        </p:nvSpPr>
        <p:spPr>
          <a:xfrm rot="16200000">
            <a:off x="1646050" y="2741328"/>
            <a:ext cx="457200" cy="228600"/>
          </a:xfrm>
          <a:prstGeom prst="leftArrow">
            <a:avLst/>
          </a:prstGeom>
          <a:noFill/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55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2B2F3-CC66-8149-85C8-10024BDFC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Virtual</a:t>
            </a:r>
            <a:r>
              <a:rPr lang="zh-CN" altLang="en-US" dirty="0"/>
              <a:t> </a:t>
            </a:r>
            <a:r>
              <a:rPr lang="en-US" altLang="zh-CN" dirty="0"/>
              <a:t>register</a:t>
            </a:r>
            <a:r>
              <a:rPr lang="zh-CN" altLang="en-US" dirty="0"/>
              <a:t> </a:t>
            </a:r>
            <a:r>
              <a:rPr lang="en-US" altLang="zh-CN" dirty="0"/>
              <a:t>memory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718E996-7F23-D445-B735-22AE24622AC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346485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Ø"/>
              <a:defRPr sz="2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Ø"/>
              <a:defRPr sz="24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Ø"/>
              <a:defRPr sz="20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itchFamily="2" charset="2"/>
              <a:buChar char="Ø"/>
              <a:defRPr sz="1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Page</a:t>
            </a:r>
            <a:r>
              <a:rPr lang="zh-CN" altLang="en-US" dirty="0"/>
              <a:t> </a:t>
            </a:r>
            <a:r>
              <a:rPr lang="en-US" altLang="zh-CN" dirty="0"/>
              <a:t>tables</a:t>
            </a:r>
          </a:p>
          <a:p>
            <a:r>
              <a:rPr lang="en-US" altLang="zh-CN" dirty="0"/>
              <a:t>Counter</a:t>
            </a:r>
            <a:r>
              <a:rPr lang="zh-CN" altLang="en-US" dirty="0"/>
              <a:t> </a:t>
            </a:r>
            <a:r>
              <a:rPr lang="en-US" altLang="zh-CN" dirty="0"/>
              <a:t>record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CF47E8-6EBB-2045-B36B-D3EE8CD7D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45622" y="6356350"/>
            <a:ext cx="708178" cy="365125"/>
          </a:xfrm>
        </p:spPr>
        <p:txBody>
          <a:bodyPr/>
          <a:lstStyle/>
          <a:p>
            <a:fld id="{49DF74E4-2C59-5848-A8B8-DF6A3188A570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0D85730-2BEB-A546-8688-6092189838AC}"/>
              </a:ext>
            </a:extLst>
          </p:cNvPr>
          <p:cNvSpPr/>
          <p:nvPr/>
        </p:nvSpPr>
        <p:spPr>
          <a:xfrm>
            <a:off x="5035479" y="1723462"/>
            <a:ext cx="1371600" cy="640080"/>
          </a:xfrm>
          <a:prstGeom prst="rect">
            <a:avLst/>
          </a:prstGeom>
          <a:solidFill>
            <a:srgbClr val="ED7D31">
              <a:lumMod val="40000"/>
              <a:lumOff val="60000"/>
            </a:srgbClr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F9FE555-CF6F-D74F-9D66-05CD91FB953C}"/>
              </a:ext>
            </a:extLst>
          </p:cNvPr>
          <p:cNvSpPr/>
          <p:nvPr/>
        </p:nvSpPr>
        <p:spPr>
          <a:xfrm>
            <a:off x="6740349" y="1702507"/>
            <a:ext cx="1371600" cy="640080"/>
          </a:xfrm>
          <a:prstGeom prst="rect">
            <a:avLst/>
          </a:prstGeom>
          <a:solidFill>
            <a:srgbClr val="70AD47">
              <a:lumMod val="40000"/>
              <a:lumOff val="60000"/>
            </a:srgbClr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927B975-4325-054A-ABB1-34D090327F34}"/>
              </a:ext>
            </a:extLst>
          </p:cNvPr>
          <p:cNvSpPr/>
          <p:nvPr/>
        </p:nvSpPr>
        <p:spPr>
          <a:xfrm>
            <a:off x="8298693" y="1686551"/>
            <a:ext cx="1371600" cy="640080"/>
          </a:xfrm>
          <a:prstGeom prst="rect">
            <a:avLst/>
          </a:prstGeom>
          <a:solidFill>
            <a:srgbClr val="4472C4">
              <a:lumMod val="60000"/>
              <a:lumOff val="40000"/>
              <a:alpha val="50196"/>
            </a:srgbClr>
          </a:soli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App 3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19D45DE-5247-6340-8FBB-E5C00307B7A6}"/>
              </a:ext>
            </a:extLst>
          </p:cNvPr>
          <p:cNvSpPr/>
          <p:nvPr/>
        </p:nvSpPr>
        <p:spPr>
          <a:xfrm>
            <a:off x="5035479" y="3007415"/>
            <a:ext cx="4634814" cy="640080"/>
          </a:xfrm>
          <a:prstGeom prst="rect">
            <a:avLst/>
          </a:prstGeom>
          <a:solidFill>
            <a:srgbClr val="D9615F">
              <a:lumMod val="60000"/>
              <a:lumOff val="4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Virtual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Register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 Memory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71B0317-B761-1D44-9724-A66F72487B82}"/>
              </a:ext>
            </a:extLst>
          </p:cNvPr>
          <p:cNvSpPr/>
          <p:nvPr/>
        </p:nvSpPr>
        <p:spPr>
          <a:xfrm>
            <a:off x="5247734" y="3121715"/>
            <a:ext cx="914400" cy="41148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Page</a:t>
            </a:r>
          </a:p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Table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E7EEB90E-CE80-BC42-964C-E0BBFF6EABAD}"/>
              </a:ext>
            </a:extLst>
          </p:cNvPr>
          <p:cNvGraphicFramePr>
            <a:graphicFrameLocks noGrp="1"/>
          </p:cNvGraphicFramePr>
          <p:nvPr/>
        </p:nvGraphicFramePr>
        <p:xfrm>
          <a:off x="5035479" y="2548548"/>
          <a:ext cx="1371600" cy="274320"/>
        </p:xfrm>
        <a:graphic>
          <a:graphicData uri="http://schemas.openxmlformats.org/drawingml/2006/table">
            <a:tbl>
              <a:tblPr firstRow="1" bandRow="1"/>
              <a:tblGrid>
                <a:gridCol w="22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178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76B6D272-598D-2E47-968D-DD45BA858D9B}"/>
              </a:ext>
            </a:extLst>
          </p:cNvPr>
          <p:cNvGraphicFramePr>
            <a:graphicFrameLocks noGrp="1"/>
          </p:cNvGraphicFramePr>
          <p:nvPr/>
        </p:nvGraphicFramePr>
        <p:xfrm>
          <a:off x="6740349" y="2541193"/>
          <a:ext cx="1371600" cy="274320"/>
        </p:xfrm>
        <a:graphic>
          <a:graphicData uri="http://schemas.openxmlformats.org/drawingml/2006/table">
            <a:tbl>
              <a:tblPr firstRow="1" bandRow="1"/>
              <a:tblGrid>
                <a:gridCol w="22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178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F1E3C7DB-E9DA-A24C-A610-DC32314EB533}"/>
              </a:ext>
            </a:extLst>
          </p:cNvPr>
          <p:cNvGraphicFramePr>
            <a:graphicFrameLocks noGrp="1"/>
          </p:cNvGraphicFramePr>
          <p:nvPr/>
        </p:nvGraphicFramePr>
        <p:xfrm>
          <a:off x="8298693" y="2541193"/>
          <a:ext cx="1371600" cy="274320"/>
        </p:xfrm>
        <a:graphic>
          <a:graphicData uri="http://schemas.openxmlformats.org/drawingml/2006/table">
            <a:tbl>
              <a:tblPr firstRow="1" bandRow="1"/>
              <a:tblGrid>
                <a:gridCol w="22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178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endParaRPr lang="en-US" dirty="0"/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A644C15C-DA85-354E-A0F9-B48D9FA1D6E2}"/>
              </a:ext>
            </a:extLst>
          </p:cNvPr>
          <p:cNvSpPr txBox="1"/>
          <p:nvPr/>
        </p:nvSpPr>
        <p:spPr>
          <a:xfrm>
            <a:off x="9988326" y="1858269"/>
            <a:ext cx="5613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App</a:t>
            </a:r>
            <a:endParaRPr lang="en-US" sz="16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DCC06E2-A8F0-2441-B86A-F13D852C9D7C}"/>
              </a:ext>
            </a:extLst>
          </p:cNvPr>
          <p:cNvSpPr txBox="1"/>
          <p:nvPr/>
        </p:nvSpPr>
        <p:spPr>
          <a:xfrm>
            <a:off x="9892402" y="2385241"/>
            <a:ext cx="7532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Virtual</a:t>
            </a:r>
          </a:p>
          <a:p>
            <a:pPr algn="ctr"/>
            <a:r>
              <a:rPr lang="en-US" altLang="zh-CN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Array</a:t>
            </a:r>
            <a:endParaRPr lang="en-US" sz="16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DFA0AA0-8E4D-4549-A023-456C7D5D7AC4}"/>
              </a:ext>
            </a:extLst>
          </p:cNvPr>
          <p:cNvSpPr txBox="1"/>
          <p:nvPr/>
        </p:nvSpPr>
        <p:spPr>
          <a:xfrm>
            <a:off x="9793562" y="3112458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err="1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NetVRM</a:t>
            </a:r>
            <a:endParaRPr lang="en-US" sz="16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2EEB2BE-A15D-9841-BE85-FFD4570834B6}"/>
              </a:ext>
            </a:extLst>
          </p:cNvPr>
          <p:cNvSpPr txBox="1"/>
          <p:nvPr/>
        </p:nvSpPr>
        <p:spPr>
          <a:xfrm>
            <a:off x="4062238" y="4412144"/>
            <a:ext cx="6976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Data</a:t>
            </a:r>
          </a:p>
          <a:p>
            <a:pPr algn="ctr"/>
            <a:r>
              <a:rPr lang="en-US" altLang="zh-CN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Plane</a:t>
            </a:r>
            <a:endParaRPr lang="en-US" sz="16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5" name="Table 44">
            <a:extLst>
              <a:ext uri="{FF2B5EF4-FFF2-40B4-BE49-F238E27FC236}">
                <a16:creationId xmlns:a16="http://schemas.microsoft.com/office/drawing/2014/main" id="{8B3E53E6-C3BC-6E49-BDDD-E5BA0F13DCC7}"/>
              </a:ext>
            </a:extLst>
          </p:cNvPr>
          <p:cNvGraphicFramePr>
            <a:graphicFrameLocks noGrp="1"/>
          </p:cNvGraphicFramePr>
          <p:nvPr/>
        </p:nvGraphicFramePr>
        <p:xfrm>
          <a:off x="5035479" y="3934512"/>
          <a:ext cx="1789424" cy="1916221"/>
        </p:xfrm>
        <a:graphic>
          <a:graphicData uri="http://schemas.openxmlformats.org/drawingml/2006/table">
            <a:tbl>
              <a:tblPr firstRow="1" bandRow="1"/>
              <a:tblGrid>
                <a:gridCol w="7474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1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74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r>
                        <a:rPr lang="en-US" sz="1400" dirty="0"/>
                        <a:t>Match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r>
                        <a:rPr lang="en-US" sz="1400" dirty="0"/>
                        <a:t>Action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76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r>
                        <a:rPr lang="en-US" altLang="zh-CN" sz="1400" dirty="0"/>
                        <a:t>app=1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r>
                        <a:rPr lang="en-US" altLang="zh-CN" sz="1400" baseline="0" dirty="0"/>
                        <a:t>offset=0,</a:t>
                      </a:r>
                    </a:p>
                    <a:p>
                      <a:r>
                        <a:rPr lang="en-US" altLang="zh-CN" sz="1400" baseline="0" dirty="0"/>
                        <a:t>size=16k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76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r>
                        <a:rPr lang="en-US" altLang="zh-CN" sz="1400" dirty="0"/>
                        <a:t>app=2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r>
                        <a:rPr lang="en-US" altLang="zh-CN" sz="1400" baseline="0" dirty="0"/>
                        <a:t>offset=16k,</a:t>
                      </a:r>
                    </a:p>
                    <a:p>
                      <a:r>
                        <a:rPr lang="en-US" altLang="zh-CN" sz="1400" baseline="0" dirty="0"/>
                        <a:t>size=16k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76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r>
                        <a:rPr lang="en-US" altLang="zh-CN" sz="1400" dirty="0"/>
                        <a:t>app=3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r>
                        <a:rPr lang="en-US" altLang="zh-CN" sz="1400" baseline="0" dirty="0"/>
                        <a:t>offset=32k,</a:t>
                      </a:r>
                    </a:p>
                    <a:p>
                      <a:r>
                        <a:rPr lang="en-US" altLang="zh-CN" sz="1400" baseline="0" dirty="0"/>
                        <a:t>size=32k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3E3DEBF1-F419-C541-BB0F-C4BE2D779209}"/>
              </a:ext>
            </a:extLst>
          </p:cNvPr>
          <p:cNvGraphicFramePr>
            <a:graphicFrameLocks noGrp="1"/>
          </p:cNvGraphicFramePr>
          <p:nvPr/>
        </p:nvGraphicFramePr>
        <p:xfrm>
          <a:off x="7032787" y="3941864"/>
          <a:ext cx="391449" cy="1916224"/>
        </p:xfrm>
        <a:graphic>
          <a:graphicData uri="http://schemas.openxmlformats.org/drawingml/2006/table">
            <a:tbl>
              <a:tblPr firstRow="1" bandRow="1"/>
              <a:tblGrid>
                <a:gridCol w="3914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16k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32k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F776919-1B49-214F-8D93-47BA926CBE8A}"/>
              </a:ext>
            </a:extLst>
          </p:cNvPr>
          <p:cNvCxnSpPr/>
          <p:nvPr/>
        </p:nvCxnSpPr>
        <p:spPr>
          <a:xfrm flipV="1">
            <a:off x="4048767" y="3783725"/>
            <a:ext cx="6583680" cy="0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miter lim="800000"/>
          </a:ln>
          <a:effectLst/>
        </p:spPr>
      </p:cxnSp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D8658733-5FFC-834B-9535-2EE37C7941C1}"/>
              </a:ext>
            </a:extLst>
          </p:cNvPr>
          <p:cNvGraphicFramePr>
            <a:graphicFrameLocks noGrp="1"/>
          </p:cNvGraphicFramePr>
          <p:nvPr/>
        </p:nvGraphicFramePr>
        <p:xfrm>
          <a:off x="7547663" y="3941864"/>
          <a:ext cx="391449" cy="1916224"/>
        </p:xfrm>
        <a:graphic>
          <a:graphicData uri="http://schemas.openxmlformats.org/drawingml/2006/table">
            <a:tbl>
              <a:tblPr firstRow="1" bandRow="1"/>
              <a:tblGrid>
                <a:gridCol w="3914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16k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32k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49" name="Table 48">
            <a:extLst>
              <a:ext uri="{FF2B5EF4-FFF2-40B4-BE49-F238E27FC236}">
                <a16:creationId xmlns:a16="http://schemas.microsoft.com/office/drawing/2014/main" id="{C907840F-4CA9-B045-BE95-A4042169E6FE}"/>
              </a:ext>
            </a:extLst>
          </p:cNvPr>
          <p:cNvGraphicFramePr>
            <a:graphicFrameLocks noGrp="1"/>
          </p:cNvGraphicFramePr>
          <p:nvPr/>
        </p:nvGraphicFramePr>
        <p:xfrm>
          <a:off x="8062539" y="3941087"/>
          <a:ext cx="391449" cy="1916224"/>
        </p:xfrm>
        <a:graphic>
          <a:graphicData uri="http://schemas.openxmlformats.org/drawingml/2006/table">
            <a:tbl>
              <a:tblPr firstRow="1" bandRow="1"/>
              <a:tblGrid>
                <a:gridCol w="3914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16k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32k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50" name="Table 49">
            <a:extLst>
              <a:ext uri="{FF2B5EF4-FFF2-40B4-BE49-F238E27FC236}">
                <a16:creationId xmlns:a16="http://schemas.microsoft.com/office/drawing/2014/main" id="{80063541-B897-9D46-B9F3-0DEF202B1562}"/>
              </a:ext>
            </a:extLst>
          </p:cNvPr>
          <p:cNvGraphicFramePr>
            <a:graphicFrameLocks noGrp="1"/>
          </p:cNvGraphicFramePr>
          <p:nvPr/>
        </p:nvGraphicFramePr>
        <p:xfrm>
          <a:off x="8565509" y="3941864"/>
          <a:ext cx="391449" cy="1916224"/>
        </p:xfrm>
        <a:graphic>
          <a:graphicData uri="http://schemas.openxmlformats.org/drawingml/2006/table">
            <a:tbl>
              <a:tblPr firstRow="1" bandRow="1"/>
              <a:tblGrid>
                <a:gridCol w="3914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16k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32k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57D6656E-094A-7644-853C-5A62FE0EE92B}"/>
              </a:ext>
            </a:extLst>
          </p:cNvPr>
          <p:cNvSpPr txBox="1"/>
          <p:nvPr/>
        </p:nvSpPr>
        <p:spPr>
          <a:xfrm>
            <a:off x="3984153" y="2370780"/>
            <a:ext cx="8542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Control</a:t>
            </a:r>
          </a:p>
          <a:p>
            <a:pPr algn="ctr"/>
            <a:r>
              <a:rPr lang="en-US" altLang="zh-CN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Plane</a:t>
            </a:r>
            <a:endParaRPr lang="en-US" sz="16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8EC952D-65D6-8A42-9D45-D874FE99A50C}"/>
              </a:ext>
            </a:extLst>
          </p:cNvPr>
          <p:cNvSpPr txBox="1"/>
          <p:nvPr/>
        </p:nvSpPr>
        <p:spPr>
          <a:xfrm>
            <a:off x="5247734" y="5908100"/>
            <a:ext cx="1195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Page Table</a:t>
            </a:r>
            <a:endParaRPr lang="en-US" sz="16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4FF0A90-9DCA-F949-BFA3-A606BAE2C9E5}"/>
              </a:ext>
            </a:extLst>
          </p:cNvPr>
          <p:cNvSpPr txBox="1"/>
          <p:nvPr/>
        </p:nvSpPr>
        <p:spPr>
          <a:xfrm>
            <a:off x="6856631" y="5908100"/>
            <a:ext cx="20992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Multi-stage</a:t>
            </a:r>
            <a:r>
              <a:rPr lang="zh-CN" altLang="en-US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Physical Register Arrays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290AD94-6B5B-F145-AA79-5CFC05EF9277}"/>
              </a:ext>
            </a:extLst>
          </p:cNvPr>
          <p:cNvSpPr/>
          <p:nvPr/>
        </p:nvSpPr>
        <p:spPr>
          <a:xfrm>
            <a:off x="8676734" y="3134222"/>
            <a:ext cx="914400" cy="41148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Counter</a:t>
            </a:r>
          </a:p>
          <a:p>
            <a:pPr marL="0" marR="0" lvl="0" indent="0" algn="ctr" defTabSz="91419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Record</a:t>
            </a:r>
          </a:p>
        </p:txBody>
      </p:sp>
      <p:graphicFrame>
        <p:nvGraphicFramePr>
          <p:cNvPr id="55" name="Table 54">
            <a:extLst>
              <a:ext uri="{FF2B5EF4-FFF2-40B4-BE49-F238E27FC236}">
                <a16:creationId xmlns:a16="http://schemas.microsoft.com/office/drawing/2014/main" id="{8F80611B-AC49-A943-B94A-852C9B273452}"/>
              </a:ext>
            </a:extLst>
          </p:cNvPr>
          <p:cNvGraphicFramePr>
            <a:graphicFrameLocks noGrp="1"/>
          </p:cNvGraphicFramePr>
          <p:nvPr/>
        </p:nvGraphicFramePr>
        <p:xfrm>
          <a:off x="9183809" y="3953231"/>
          <a:ext cx="617538" cy="1916224"/>
        </p:xfrm>
        <a:graphic>
          <a:graphicData uri="http://schemas.openxmlformats.org/drawingml/2006/table">
            <a:tbl>
              <a:tblPr firstRow="1" bandRow="1"/>
              <a:tblGrid>
                <a:gridCol w="6175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algn="ctr" defTabSz="914377" rtl="0" eaLnBrk="1" latinLnBrk="0" hangingPunct="1"/>
                      <a:r>
                        <a:rPr lang="en-US" altLang="zh-CN" sz="1200" kern="1200" dirty="0" err="1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total_cnt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err="1">
                          <a:solidFill>
                            <a:schemeClr val="tx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hit_cnt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total_cnt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hit_cnt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total_cnt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hit_cnt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952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altLang="zh-CN" sz="14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…</a:t>
                      </a: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6" name="TextBox 55">
            <a:extLst>
              <a:ext uri="{FF2B5EF4-FFF2-40B4-BE49-F238E27FC236}">
                <a16:creationId xmlns:a16="http://schemas.microsoft.com/office/drawing/2014/main" id="{6BD54210-DF82-6C47-83B4-E8C1329FF7AA}"/>
              </a:ext>
            </a:extLst>
          </p:cNvPr>
          <p:cNvSpPr txBox="1"/>
          <p:nvPr/>
        </p:nvSpPr>
        <p:spPr>
          <a:xfrm>
            <a:off x="9030940" y="5908100"/>
            <a:ext cx="9232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Counter</a:t>
            </a:r>
          </a:p>
          <a:p>
            <a:pPr algn="ctr"/>
            <a:r>
              <a:rPr lang="en-US" altLang="zh-CN" sz="16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Record</a:t>
            </a:r>
          </a:p>
        </p:txBody>
      </p:sp>
    </p:spTree>
    <p:extLst>
      <p:ext uri="{BB962C8B-B14F-4D97-AF65-F5344CB8AC3E}">
        <p14:creationId xmlns:p14="http://schemas.microsoft.com/office/powerpoint/2010/main" val="2135241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5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 tmFilter="0, 0; .2, .5; .8, .5; 1, 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/>
                                        <p:tgtEl>
                                          <p:spTgt spid="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54" grpId="0" animBg="1"/>
      <p:bldP spid="5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EF321CC-0B74-D34A-A2DF-3CB5DCED06E4}"/>
              </a:ext>
            </a:extLst>
          </p:cNvPr>
          <p:cNvSpPr/>
          <p:nvPr/>
        </p:nvSpPr>
        <p:spPr>
          <a:xfrm>
            <a:off x="4798804" y="5522339"/>
            <a:ext cx="1519597" cy="381578"/>
          </a:xfrm>
          <a:prstGeom prst="rect">
            <a:avLst/>
          </a:prstGeom>
          <a:solidFill>
            <a:srgbClr val="C5E0B4"/>
          </a:solidFill>
          <a:ln>
            <a:solidFill>
              <a:srgbClr val="C5E0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650E93-5669-A74A-8735-9FFCBD8FF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Address</a:t>
            </a:r>
            <a:r>
              <a:rPr lang="zh-CN" altLang="en-US" dirty="0"/>
              <a:t> </a:t>
            </a:r>
            <a:r>
              <a:rPr lang="en-US" altLang="zh-CN"/>
              <a:t>translation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EFD915-7940-A948-B787-270C865B2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F74E4-2C59-5848-A8B8-DF6A3188A570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6B367A1-5DA6-1042-A007-7BEFAC9323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3626940"/>
              </p:ext>
            </p:extLst>
          </p:nvPr>
        </p:nvGraphicFramePr>
        <p:xfrm>
          <a:off x="6649192" y="1691465"/>
          <a:ext cx="463736" cy="2643568"/>
        </p:xfrm>
        <a:graphic>
          <a:graphicData uri="http://schemas.openxmlformats.org/drawingml/2006/table">
            <a:tbl>
              <a:tblPr firstRow="1" bandRow="1"/>
              <a:tblGrid>
                <a:gridCol w="4637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sz="20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20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</a:t>
                      </a:r>
                      <a:endParaRPr lang="en-US" sz="20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D5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C8DE731-6075-494C-94D4-CD2089F777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9172416"/>
              </p:ext>
            </p:extLst>
          </p:nvPr>
        </p:nvGraphicFramePr>
        <p:xfrm>
          <a:off x="7164068" y="1691465"/>
          <a:ext cx="463736" cy="2643568"/>
        </p:xfrm>
        <a:graphic>
          <a:graphicData uri="http://schemas.openxmlformats.org/drawingml/2006/table">
            <a:tbl>
              <a:tblPr firstRow="1" bandRow="1"/>
              <a:tblGrid>
                <a:gridCol w="4637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</a:t>
                      </a:r>
                      <a:endParaRPr lang="en-US" sz="20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20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</a:t>
                      </a:r>
                      <a:endParaRPr lang="en-US" sz="20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D5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448794E-F00D-D44F-B061-881EF4789D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49614"/>
              </p:ext>
            </p:extLst>
          </p:nvPr>
        </p:nvGraphicFramePr>
        <p:xfrm>
          <a:off x="7678944" y="1690688"/>
          <a:ext cx="463736" cy="2643568"/>
        </p:xfrm>
        <a:graphic>
          <a:graphicData uri="http://schemas.openxmlformats.org/drawingml/2006/table">
            <a:tbl>
              <a:tblPr firstRow="1" bandRow="1"/>
              <a:tblGrid>
                <a:gridCol w="4637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4</a:t>
                      </a:r>
                      <a:endParaRPr lang="en-US" sz="20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20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5</a:t>
                      </a:r>
                      <a:endParaRPr lang="en-US" sz="20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D5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C0DACDE-4CCC-4C4A-9E07-3F656101F0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360750"/>
              </p:ext>
            </p:extLst>
          </p:nvPr>
        </p:nvGraphicFramePr>
        <p:xfrm>
          <a:off x="8195769" y="1691465"/>
          <a:ext cx="463736" cy="2643568"/>
        </p:xfrm>
        <a:graphic>
          <a:graphicData uri="http://schemas.openxmlformats.org/drawingml/2006/table">
            <a:tbl>
              <a:tblPr firstRow="1" bandRow="1"/>
              <a:tblGrid>
                <a:gridCol w="4637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6</a:t>
                      </a:r>
                      <a:endParaRPr lang="en-US" sz="20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r>
                        <a:rPr lang="en-US" altLang="zh-CN" sz="20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7</a:t>
                      </a:r>
                      <a:endParaRPr lang="en-US" sz="20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>
                        <a:lumMod val="40000"/>
                        <a:lumOff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D5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algn="ctr"/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044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 panose="020B0604020202020204"/>
                        </a:defRPr>
                      </a:lvl9pPr>
                    </a:lstStyle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0" marR="0" marT="0" marB="0">
                    <a:lnL w="12700" cmpd="sng">
                      <a:solidFill>
                        <a:srgbClr val="000000"/>
                      </a:solidFill>
                    </a:lnL>
                    <a:lnR w="12700" cmpd="sng">
                      <a:solidFill>
                        <a:srgbClr val="000000"/>
                      </a:solidFill>
                    </a:lnR>
                    <a:lnT w="12700" cmpd="sng">
                      <a:solidFill>
                        <a:srgbClr val="000000"/>
                      </a:solidFill>
                    </a:lnT>
                    <a:lnB w="12700" cmpd="sng">
                      <a:solidFill>
                        <a:srgbClr val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lumMod val="60000"/>
                        <a:lumOff val="40000"/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CF87711-54BF-BF4B-AF48-84D3615602A8}"/>
                  </a:ext>
                </a:extLst>
              </p:cNvPr>
              <p:cNvSpPr txBox="1"/>
              <p:nvPr/>
            </p:nvSpPr>
            <p:spPr>
              <a:xfrm>
                <a:off x="718297" y="2666483"/>
                <a:ext cx="4641273" cy="7863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𝑃𝐴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=(</m:t>
                      </m:r>
                      <m:f>
                        <m:fPr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  <a:ea typeface="Helvetica Neue" panose="02000503000000020004" pitchFamily="2" charset="0"/>
                              <a:cs typeface="Helvetica Neue" panose="02000503000000020004" pitchFamily="2" charset="0"/>
                            </a:rPr>
                          </m:ctrlPr>
                        </m:fPr>
                        <m:num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Helvetica Neue" panose="02000503000000020004" pitchFamily="2" charset="0"/>
                              <a:cs typeface="Helvetica Neue" panose="02000503000000020004" pitchFamily="2" charset="0"/>
                            </a:rPr>
                            <m:t>𝑉𝐴</m:t>
                          </m:r>
                        </m:num>
                        <m:den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Helvetica Neue" panose="02000503000000020004" pitchFamily="2" charset="0"/>
                              <a:cs typeface="Helvetica Neue" panose="02000503000000020004" pitchFamily="2" charset="0"/>
                            </a:rPr>
                            <m:t>𝑠𝑖𝑧𝑒</m:t>
                          </m:r>
                        </m:den>
                      </m:f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,</m:t>
                      </m:r>
                      <m:r>
                        <a:rPr lang="zh-CN" altLang="en-US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𝑉𝐴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%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𝑠𝑖𝑧𝑒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+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𝑜𝑓𝑓𝑠𝑒𝑡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)</m:t>
                      </m:r>
                    </m:oMath>
                  </m:oMathPara>
                </a14:m>
                <a:endParaRPr lang="en-US" sz="24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CF87711-54BF-BF4B-AF48-84D3615602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8297" y="2666483"/>
                <a:ext cx="4641273" cy="786369"/>
              </a:xfrm>
              <a:prstGeom prst="rect">
                <a:avLst/>
              </a:prstGeom>
              <a:blipFill>
                <a:blip r:embed="rId3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724D116-3186-8249-9BFB-F36F37A96A1A}"/>
                  </a:ext>
                </a:extLst>
              </p:cNvPr>
              <p:cNvSpPr txBox="1"/>
              <p:nvPr/>
            </p:nvSpPr>
            <p:spPr>
              <a:xfrm>
                <a:off x="2847438" y="5111750"/>
                <a:ext cx="412865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𝑠𝑖𝑧𝑒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=2,</m:t>
                      </m:r>
                      <m:r>
                        <a:rPr lang="zh-CN" altLang="en-US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𝑜𝑓𝑓𝑠𝑒𝑡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=1</m:t>
                      </m:r>
                    </m:oMath>
                  </m:oMathPara>
                </a14:m>
                <a:endParaRPr lang="en-US" altLang="zh-CN" sz="2400" b="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𝑉𝐴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=5→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Helvetica Neue" panose="02000503000000020004" pitchFamily="2" charset="0"/>
                        </a:rPr>
                        <m:t>𝑃𝐴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Helvetica Neue" panose="02000503000000020004" pitchFamily="2" charset="0"/>
                        </a:rPr>
                        <m:t>=(2,</m:t>
                      </m:r>
                      <m:r>
                        <a:rPr lang="zh-CN" alt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Helvetica Neue" panose="02000503000000020004" pitchFamily="2" charset="0"/>
                        </a:rPr>
                        <m:t> 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Helvetica Neue" panose="02000503000000020004" pitchFamily="2" charset="0"/>
                        </a:rPr>
                        <m:t>2)</m:t>
                      </m:r>
                      <m:r>
                        <a:rPr lang="zh-CN" altLang="en-US" sz="2400" b="0" i="1" smtClean="0">
                          <a:latin typeface="Cambria Math" panose="02040503050406030204" pitchFamily="18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m:t> </m:t>
                      </m:r>
                    </m:oMath>
                  </m:oMathPara>
                </a14:m>
                <a:endParaRPr lang="en-US" sz="24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724D116-3186-8249-9BFB-F36F37A96A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7438" y="5111750"/>
                <a:ext cx="4128655" cy="830997"/>
              </a:xfrm>
              <a:prstGeom prst="rect">
                <a:avLst/>
              </a:prstGeom>
              <a:blipFill>
                <a:blip r:embed="rId4"/>
                <a:stretch>
                  <a:fillRect b="-10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64B42A1-6C27-B749-8C17-847871E72E41}"/>
              </a:ext>
            </a:extLst>
          </p:cNvPr>
          <p:cNvCxnSpPr>
            <a:cxnSpLocks/>
          </p:cNvCxnSpPr>
          <p:nvPr/>
        </p:nvCxnSpPr>
        <p:spPr>
          <a:xfrm flipV="1">
            <a:off x="5683756" y="2563091"/>
            <a:ext cx="2157917" cy="2969402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3F4F5FDF-442F-984B-8209-0F211D8D1604}"/>
              </a:ext>
            </a:extLst>
          </p:cNvPr>
          <p:cNvSpPr/>
          <p:nvPr/>
        </p:nvSpPr>
        <p:spPr>
          <a:xfrm>
            <a:off x="637309" y="2305769"/>
            <a:ext cx="4696691" cy="1325563"/>
          </a:xfrm>
          <a:prstGeom prst="rect">
            <a:avLst/>
          </a:prstGeom>
          <a:noFill/>
          <a:ln>
            <a:solidFill>
              <a:srgbClr val="DA6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01E19CA-10F2-6945-BE92-776221E37347}"/>
              </a:ext>
            </a:extLst>
          </p:cNvPr>
          <p:cNvSpPr/>
          <p:nvPr/>
        </p:nvSpPr>
        <p:spPr>
          <a:xfrm>
            <a:off x="765102" y="1992015"/>
            <a:ext cx="3187846" cy="627507"/>
          </a:xfrm>
          <a:prstGeom prst="roundRect">
            <a:avLst/>
          </a:prstGeom>
          <a:solidFill>
            <a:srgbClr val="DA615F"/>
          </a:solidFill>
          <a:ln>
            <a:solidFill>
              <a:srgbClr val="DA61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600" dirty="0"/>
              <a:t>Translation</a:t>
            </a:r>
            <a:r>
              <a:rPr lang="zh-CN" altLang="en-US" sz="2600" dirty="0"/>
              <a:t> </a:t>
            </a:r>
            <a:r>
              <a:rPr lang="en-US" altLang="zh-CN" sz="2600" dirty="0"/>
              <a:t>formula</a:t>
            </a:r>
            <a:endParaRPr lang="en-US" sz="2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D711B23-9BEC-D544-B193-C7EABE63D622}"/>
              </a:ext>
            </a:extLst>
          </p:cNvPr>
          <p:cNvSpPr txBox="1"/>
          <p:nvPr/>
        </p:nvSpPr>
        <p:spPr>
          <a:xfrm>
            <a:off x="6682360" y="1224492"/>
            <a:ext cx="2456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0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</a:t>
            </a:r>
            <a:r>
              <a:rPr lang="zh-CN" alt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 </a:t>
            </a: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A47E31-5E3A-3344-BCC0-606AE2352B6F}"/>
              </a:ext>
            </a:extLst>
          </p:cNvPr>
          <p:cNvSpPr txBox="1"/>
          <p:nvPr/>
        </p:nvSpPr>
        <p:spPr>
          <a:xfrm>
            <a:off x="6233891" y="1647508"/>
            <a:ext cx="1080654" cy="2759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600"/>
              </a:lnSpc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0</a:t>
            </a:r>
          </a:p>
          <a:p>
            <a:pPr algn="l">
              <a:lnSpc>
                <a:spcPts val="2600"/>
              </a:lnSpc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</a:p>
          <a:p>
            <a:pPr algn="l">
              <a:lnSpc>
                <a:spcPts val="2600"/>
              </a:lnSpc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</a:t>
            </a:r>
          </a:p>
          <a:p>
            <a:pPr algn="l">
              <a:lnSpc>
                <a:spcPts val="2600"/>
              </a:lnSpc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</a:p>
          <a:p>
            <a:pPr algn="l">
              <a:lnSpc>
                <a:spcPts val="2600"/>
              </a:lnSpc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</a:t>
            </a:r>
          </a:p>
          <a:p>
            <a:pPr algn="l">
              <a:lnSpc>
                <a:spcPts val="2600"/>
              </a:lnSpc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5</a:t>
            </a:r>
          </a:p>
          <a:p>
            <a:pPr algn="l">
              <a:lnSpc>
                <a:spcPts val="2600"/>
              </a:lnSpc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6</a:t>
            </a:r>
          </a:p>
          <a:p>
            <a:pPr algn="l">
              <a:lnSpc>
                <a:spcPts val="2600"/>
              </a:lnSpc>
            </a:pPr>
            <a:r>
              <a:rPr lang="en-US" altLang="zh-CN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28FDDA-5CD1-834A-9A7D-F89129051026}"/>
              </a:ext>
            </a:extLst>
          </p:cNvPr>
          <p:cNvSpPr txBox="1"/>
          <p:nvPr/>
        </p:nvSpPr>
        <p:spPr>
          <a:xfrm>
            <a:off x="482211" y="3761213"/>
            <a:ext cx="331563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physical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array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index</a:t>
            </a:r>
            <a:endParaRPr lang="en-US" sz="2400" dirty="0">
              <a:solidFill>
                <a:srgbClr val="5B9BD5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476DF2-720D-DF40-9C33-7A3ADAA6C2D5}"/>
              </a:ext>
            </a:extLst>
          </p:cNvPr>
          <p:cNvSpPr txBox="1"/>
          <p:nvPr/>
        </p:nvSpPr>
        <p:spPr>
          <a:xfrm>
            <a:off x="2295129" y="4245231"/>
            <a:ext cx="3315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physical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slot</a:t>
            </a:r>
            <a:r>
              <a:rPr lang="zh-CN" altLang="en-US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400" dirty="0">
                <a:solidFill>
                  <a:srgbClr val="5B9BD5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index</a:t>
            </a:r>
            <a:endParaRPr lang="en-US" sz="2400" dirty="0">
              <a:solidFill>
                <a:srgbClr val="5B9BD5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C3DD0C7-A94A-3D4E-AE60-5CA03124CC26}"/>
              </a:ext>
            </a:extLst>
          </p:cNvPr>
          <p:cNvCxnSpPr>
            <a:cxnSpLocks/>
          </p:cNvCxnSpPr>
          <p:nvPr/>
        </p:nvCxnSpPr>
        <p:spPr>
          <a:xfrm flipV="1">
            <a:off x="1988431" y="3429000"/>
            <a:ext cx="0" cy="470631"/>
          </a:xfrm>
          <a:prstGeom prst="straightConnector1">
            <a:avLst/>
          </a:prstGeom>
          <a:ln w="25400">
            <a:solidFill>
              <a:srgbClr val="5B9BD5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797F8CF-7FF4-4D43-958B-24F6D5985FAB}"/>
              </a:ext>
            </a:extLst>
          </p:cNvPr>
          <p:cNvCxnSpPr>
            <a:cxnSpLocks/>
          </p:cNvCxnSpPr>
          <p:nvPr/>
        </p:nvCxnSpPr>
        <p:spPr>
          <a:xfrm flipV="1">
            <a:off x="3797849" y="3280498"/>
            <a:ext cx="0" cy="942380"/>
          </a:xfrm>
          <a:prstGeom prst="straightConnector1">
            <a:avLst/>
          </a:prstGeom>
          <a:ln w="25400">
            <a:solidFill>
              <a:srgbClr val="5B9BD5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96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17" grpId="0"/>
      <p:bldP spid="18" grpId="0"/>
      <p:bldP spid="22" grpId="0" animBg="1"/>
      <p:bldP spid="23" grpId="0" animBg="1"/>
      <p:bldP spid="29" grpId="0"/>
      <p:bldP spid="30" grpId="0"/>
      <p:bldP spid="3" grpId="0"/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2400" dirty="0" smtClean="0">
            <a:latin typeface="Helvetica Neue" panose="02000503000000020004" pitchFamily="2" charset="0"/>
            <a:ea typeface="Helvetica Neue" panose="02000503000000020004" pitchFamily="2" charset="0"/>
            <a:cs typeface="Helvetica Neue" panose="0200050300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47335</TotalTime>
  <Words>954</Words>
  <Application>Microsoft Macintosh PowerPoint</Application>
  <PresentationFormat>Widescreen</PresentationFormat>
  <Paragraphs>349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Helvetica Neue</vt:lpstr>
      <vt:lpstr>Wingdings</vt:lpstr>
      <vt:lpstr>Office Theme</vt:lpstr>
      <vt:lpstr>1_Office Theme</vt:lpstr>
      <vt:lpstr>NetVRM: Virtual Register Memory for Programmable Networks</vt:lpstr>
      <vt:lpstr>Data plane objects</vt:lpstr>
      <vt:lpstr>PowerPoint Presentation</vt:lpstr>
      <vt:lpstr>Diminishing return</vt:lpstr>
      <vt:lpstr>Existing solutions and limitations</vt:lpstr>
      <vt:lpstr>Realizing dynamic register memory allocation</vt:lpstr>
      <vt:lpstr>NetVRM architecture</vt:lpstr>
      <vt:lpstr>Virtual register memory</vt:lpstr>
      <vt:lpstr>Address translation</vt:lpstr>
      <vt:lpstr>NetVRM architecture</vt:lpstr>
      <vt:lpstr>Problem formulation</vt:lpstr>
      <vt:lpstr>Scope of dynamic resource allocation</vt:lpstr>
      <vt:lpstr>Challenges for dynamic resource allocation</vt:lpstr>
      <vt:lpstr>Memory hit ratio by default</vt:lpstr>
      <vt:lpstr>Challenges for dynamic resource allocation</vt:lpstr>
      <vt:lpstr>Online utility curve estimation</vt:lpstr>
      <vt:lpstr>Dynamic resource allocation</vt:lpstr>
      <vt:lpstr>NetVRM architecture</vt:lpstr>
      <vt:lpstr>P4VRM compiler</vt:lpstr>
      <vt:lpstr>P4VRM compiler</vt:lpstr>
      <vt:lpstr>Implementation</vt:lpstr>
      <vt:lpstr>Evaluation</vt:lpstr>
      <vt:lpstr>Evaluation</vt:lpstr>
      <vt:lpstr>Control loop delay</vt:lpstr>
      <vt:lpstr>Generality</vt:lpstr>
      <vt:lpstr>Impact of allocation epochs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Harmonia: Near-Linear Scalability for Replicated Storage with In-Network Conflict Detection </dc:title>
  <dc:creator>Hang Zhu</dc:creator>
  <cp:lastModifiedBy>Hang Zhu</cp:lastModifiedBy>
  <cp:revision>1170</cp:revision>
  <dcterms:created xsi:type="dcterms:W3CDTF">2020-07-09T01:48:44Z</dcterms:created>
  <dcterms:modified xsi:type="dcterms:W3CDTF">2022-04-21T22:07:04Z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2cd5554-7392-48bb-a738-f0f968bd337e_Enabled">
    <vt:lpwstr>true</vt:lpwstr>
  </property>
  <property fmtid="{D5CDD505-2E9C-101B-9397-08002B2CF9AE}" pid="3" name="MSIP_Label_72cd5554-7392-48bb-a738-f0f968bd337e_SetDate">
    <vt:lpwstr>2020-07-09T01:48:45-0500</vt:lpwstr>
  </property>
  <property fmtid="{D5CDD505-2E9C-101B-9397-08002B2CF9AE}" pid="4" name="MSIP_Label_72cd5554-7392-48bb-a738-f0f968bd337e_Method">
    <vt:lpwstr>Standard</vt:lpwstr>
  </property>
  <property fmtid="{D5CDD505-2E9C-101B-9397-08002B2CF9AE}" pid="5" name="MSIP_Label_72cd5554-7392-48bb-a738-f0f968bd337e_Name">
    <vt:lpwstr>72cd5554-7392-48bb-a738-f0f968bd337e</vt:lpwstr>
  </property>
  <property fmtid="{D5CDD505-2E9C-101B-9397-08002B2CF9AE}" pid="6" name="MSIP_Label_72cd5554-7392-48bb-a738-f0f968bd337e_SiteId">
    <vt:lpwstr>9fa4f438-b1e6-473b-803f-86f8aedf0dec</vt:lpwstr>
  </property>
  <property fmtid="{D5CDD505-2E9C-101B-9397-08002B2CF9AE}" pid="7" name="MSIP_Label_72cd5554-7392-48bb-a738-f0f968bd337e_ActionId">
    <vt:lpwstr>1a8cd79d-4a39-4ede-a994-0000f40fbaaf</vt:lpwstr>
  </property>
</Properties>
</file>